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5" r:id="rId2"/>
  </p:sldMasterIdLst>
  <p:notesMasterIdLst>
    <p:notesMasterId r:id="rId89"/>
  </p:notesMasterIdLst>
  <p:handoutMasterIdLst>
    <p:handoutMasterId r:id="rId90"/>
  </p:handoutMasterIdLst>
  <p:sldIdLst>
    <p:sldId id="571" r:id="rId3"/>
    <p:sldId id="768" r:id="rId4"/>
    <p:sldId id="661" r:id="rId5"/>
    <p:sldId id="579" r:id="rId6"/>
    <p:sldId id="621" r:id="rId7"/>
    <p:sldId id="684" r:id="rId8"/>
    <p:sldId id="685" r:id="rId9"/>
    <p:sldId id="691" r:id="rId10"/>
    <p:sldId id="748" r:id="rId11"/>
    <p:sldId id="753" r:id="rId12"/>
    <p:sldId id="759" r:id="rId13"/>
    <p:sldId id="758" r:id="rId14"/>
    <p:sldId id="757" r:id="rId15"/>
    <p:sldId id="756" r:id="rId16"/>
    <p:sldId id="755" r:id="rId17"/>
    <p:sldId id="745" r:id="rId18"/>
    <p:sldId id="760" r:id="rId19"/>
    <p:sldId id="761" r:id="rId20"/>
    <p:sldId id="763" r:id="rId21"/>
    <p:sldId id="762" r:id="rId22"/>
    <p:sldId id="746" r:id="rId23"/>
    <p:sldId id="747" r:id="rId24"/>
    <p:sldId id="770" r:id="rId25"/>
    <p:sldId id="752" r:id="rId26"/>
    <p:sldId id="667" r:id="rId27"/>
    <p:sldId id="793" r:id="rId28"/>
    <p:sldId id="669" r:id="rId29"/>
    <p:sldId id="791" r:id="rId30"/>
    <p:sldId id="792" r:id="rId31"/>
    <p:sldId id="641" r:id="rId32"/>
    <p:sldId id="642" r:id="rId33"/>
    <p:sldId id="682" r:id="rId34"/>
    <p:sldId id="643" r:id="rId35"/>
    <p:sldId id="786" r:id="rId36"/>
    <p:sldId id="751" r:id="rId37"/>
    <p:sldId id="699" r:id="rId38"/>
    <p:sldId id="718" r:id="rId39"/>
    <p:sldId id="764" r:id="rId40"/>
    <p:sldId id="766" r:id="rId41"/>
    <p:sldId id="765" r:id="rId42"/>
    <p:sldId id="700" r:id="rId43"/>
    <p:sldId id="701" r:id="rId44"/>
    <p:sldId id="702" r:id="rId45"/>
    <p:sldId id="703" r:id="rId46"/>
    <p:sldId id="704" r:id="rId47"/>
    <p:sldId id="705" r:id="rId48"/>
    <p:sldId id="706" r:id="rId49"/>
    <p:sldId id="707" r:id="rId50"/>
    <p:sldId id="708" r:id="rId51"/>
    <p:sldId id="709" r:id="rId52"/>
    <p:sldId id="736" r:id="rId53"/>
    <p:sldId id="710" r:id="rId54"/>
    <p:sldId id="711" r:id="rId55"/>
    <p:sldId id="712" r:id="rId56"/>
    <p:sldId id="713" r:id="rId57"/>
    <p:sldId id="714" r:id="rId58"/>
    <p:sldId id="715" r:id="rId59"/>
    <p:sldId id="771" r:id="rId60"/>
    <p:sldId id="717" r:id="rId61"/>
    <p:sldId id="696" r:id="rId62"/>
    <p:sldId id="697" r:id="rId63"/>
    <p:sldId id="698" r:id="rId64"/>
    <p:sldId id="785" r:id="rId65"/>
    <p:sldId id="737" r:id="rId66"/>
    <p:sldId id="688" r:id="rId67"/>
    <p:sldId id="651" r:id="rId68"/>
    <p:sldId id="774" r:id="rId69"/>
    <p:sldId id="788" r:id="rId70"/>
    <p:sldId id="775" r:id="rId71"/>
    <p:sldId id="677" r:id="rId72"/>
    <p:sldId id="678" r:id="rId73"/>
    <p:sldId id="679" r:id="rId74"/>
    <p:sldId id="733" r:id="rId75"/>
    <p:sldId id="732" r:id="rId76"/>
    <p:sldId id="734" r:id="rId77"/>
    <p:sldId id="659" r:id="rId78"/>
    <p:sldId id="660" r:id="rId79"/>
    <p:sldId id="750" r:id="rId80"/>
    <p:sldId id="787" r:id="rId81"/>
    <p:sldId id="773" r:id="rId82"/>
    <p:sldId id="789" r:id="rId83"/>
    <p:sldId id="790" r:id="rId84"/>
    <p:sldId id="723" r:id="rId85"/>
    <p:sldId id="724" r:id="rId86"/>
    <p:sldId id="725" r:id="rId87"/>
    <p:sldId id="739" r:id="rId88"/>
  </p:sldIdLst>
  <p:sldSz cx="9144000" cy="6858000" type="screen4x3"/>
  <p:notesSz cx="6781800" cy="98552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5" autoAdjust="0"/>
    <p:restoredTop sz="94660"/>
  </p:normalViewPr>
  <p:slideViewPr>
    <p:cSldViewPr>
      <p:cViewPr varScale="1">
        <p:scale>
          <a:sx n="63" d="100"/>
          <a:sy n="63" d="100"/>
        </p:scale>
        <p:origin x="141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926" y="-108"/>
      </p:cViewPr>
      <p:guideLst>
        <p:guide orient="horz" pos="3104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38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67D293-CB90-4F87-BD92-5A7F810E89A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6062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57238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94238"/>
            <a:ext cx="4953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8475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88475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EA29EB2-37F6-4625-82D5-B6B7BA6BCB7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4714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D4DC8-6D4D-458B-888F-2E34106EDC49}" type="slidenum">
              <a:rPr lang="da-DK" smtClean="0"/>
              <a:pPr/>
              <a:t>1</a:t>
            </a:fld>
            <a:endParaRPr lang="da-DK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3954F-199A-42C2-B4DE-AC3C584CD57B}" type="slidenum">
              <a:rPr lang="da-DK" smtClean="0"/>
              <a:pPr/>
              <a:t>10</a:t>
            </a:fld>
            <a:endParaRPr lang="da-DK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7A00F2-7878-432F-99A9-21DE455AC577}" type="slidenum">
              <a:rPr lang="da-DK" smtClean="0"/>
              <a:pPr/>
              <a:t>11</a:t>
            </a:fld>
            <a:endParaRPr lang="da-DK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E21675-D3D2-459E-A6B9-989D52395453}" type="slidenum">
              <a:rPr lang="da-DK" smtClean="0"/>
              <a:pPr/>
              <a:t>12</a:t>
            </a:fld>
            <a:endParaRPr lang="da-DK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CF2AB-BA17-4904-BFFF-C85CA4B85483}" type="slidenum">
              <a:rPr lang="da-DK" smtClean="0"/>
              <a:pPr/>
              <a:t>13</a:t>
            </a:fld>
            <a:endParaRPr lang="da-DK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00106-4B04-47C0-A0D3-FB80E66D9ECB}" type="slidenum">
              <a:rPr lang="da-DK" smtClean="0"/>
              <a:pPr/>
              <a:t>14</a:t>
            </a:fld>
            <a:endParaRPr lang="da-DK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78DE9-9D4A-4EA3-AD40-7E8736C21F7F}" type="slidenum">
              <a:rPr lang="da-DK" smtClean="0"/>
              <a:pPr/>
              <a:t>15</a:t>
            </a:fld>
            <a:endParaRPr lang="da-DK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02680F-2E49-4213-AF05-B5571C4AC0F4}" type="slidenum">
              <a:rPr lang="da-DK" smtClean="0"/>
              <a:pPr/>
              <a:t>16</a:t>
            </a:fld>
            <a:endParaRPr lang="da-DK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5D08E-D71B-4AFF-BFAA-DFD0A6A1625E}" type="slidenum">
              <a:rPr lang="da-DK" smtClean="0"/>
              <a:pPr/>
              <a:t>17</a:t>
            </a:fld>
            <a:endParaRPr lang="da-DK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7D893-BD5C-4D4D-86E0-BF2724BBFDF6}" type="slidenum">
              <a:rPr lang="da-DK" smtClean="0"/>
              <a:pPr/>
              <a:t>18</a:t>
            </a:fld>
            <a:endParaRPr lang="da-DK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B428D-5B24-4E1D-AB9B-38D46FAB46F8}" type="slidenum">
              <a:rPr lang="da-DK" smtClean="0"/>
              <a:pPr/>
              <a:t>19</a:t>
            </a:fld>
            <a:endParaRPr lang="da-DK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492E8-3C0C-48BE-87EB-D723EB10A5EE}" type="slidenum">
              <a:rPr lang="da-DK" smtClean="0"/>
              <a:pPr/>
              <a:t>2</a:t>
            </a:fld>
            <a:endParaRPr lang="da-DK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2F9F5F-FFE8-43FD-8958-D74E102965C0}" type="slidenum">
              <a:rPr lang="da-DK" smtClean="0"/>
              <a:pPr/>
              <a:t>20</a:t>
            </a:fld>
            <a:endParaRPr lang="da-DK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186B7-8492-4F82-9319-A71AE4B20ADE}" type="slidenum">
              <a:rPr lang="da-DK" smtClean="0"/>
              <a:pPr/>
              <a:t>21</a:t>
            </a:fld>
            <a:endParaRPr lang="da-DK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26F9C-9619-4D6E-9CCE-6AEF5FBA6978}" type="slidenum">
              <a:rPr lang="da-DK" smtClean="0"/>
              <a:pPr/>
              <a:t>22</a:t>
            </a:fld>
            <a:endParaRPr lang="da-DK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9879F-0978-4EF2-8EF5-2E594684F644}" type="slidenum">
              <a:rPr lang="da-DK" smtClean="0"/>
              <a:pPr/>
              <a:t>23</a:t>
            </a:fld>
            <a:endParaRPr lang="da-DK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4F9CCD-2AE2-4CBA-A648-98C8B3E125EE}" type="slidenum">
              <a:rPr lang="da-DK" smtClean="0"/>
              <a:pPr/>
              <a:t>24</a:t>
            </a:fld>
            <a:endParaRPr lang="da-DK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75B681-3105-4619-AA9C-DD884E2FBA2F}" type="slidenum">
              <a:rPr lang="da-DK" smtClean="0"/>
              <a:pPr/>
              <a:t>25</a:t>
            </a:fld>
            <a:endParaRPr lang="da-DK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5DE68F-E585-4BED-AFE3-2A99893BF72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13302294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DE68F-E585-4BED-AFE3-2A99893BF728}" type="slidenum">
              <a:rPr lang="da-DK" smtClean="0"/>
              <a:pPr/>
              <a:t>27</a:t>
            </a:fld>
            <a:endParaRPr lang="da-DK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678ED-BFC6-4E0F-A3A1-DBA02D8681F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a-DK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116990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678ED-BFC6-4E0F-A3A1-DBA02D8681F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a-DK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3139683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7B0AB-7AAE-4C1D-A4AF-918E2B018635}" type="slidenum">
              <a:rPr lang="da-DK" smtClean="0"/>
              <a:pPr/>
              <a:t>3</a:t>
            </a:fld>
            <a:endParaRPr lang="da-DK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1678ED-BFC6-4E0F-A3A1-DBA02D8681F9}" type="slidenum">
              <a:rPr lang="da-DK" smtClean="0"/>
              <a:pPr/>
              <a:t>30</a:t>
            </a:fld>
            <a:endParaRPr lang="da-DK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6F5597-868B-4D01-99D3-2F48452D3E0B}" type="slidenum">
              <a:rPr lang="da-DK" smtClean="0"/>
              <a:pPr/>
              <a:t>31</a:t>
            </a:fld>
            <a:endParaRPr lang="da-DK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AD0BD-F11A-4E93-95C9-C48F3E682F99}" type="slidenum">
              <a:rPr lang="da-DK" smtClean="0"/>
              <a:pPr/>
              <a:t>32</a:t>
            </a:fld>
            <a:endParaRPr lang="da-DK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FF244-410F-4E20-BDDD-67F84AC9C87B}" type="slidenum">
              <a:rPr lang="da-DK" smtClean="0"/>
              <a:pPr/>
              <a:t>33</a:t>
            </a:fld>
            <a:endParaRPr lang="da-DK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FF244-410F-4E20-BDDD-67F84AC9C87B}" type="slidenum">
              <a:rPr lang="da-DK" smtClean="0"/>
              <a:pPr/>
              <a:t>34</a:t>
            </a:fld>
            <a:endParaRPr lang="da-DK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03329-7C8D-47A0-811A-05D3D9433127}" type="slidenum">
              <a:rPr lang="da-DK" smtClean="0"/>
              <a:pPr/>
              <a:t>35</a:t>
            </a:fld>
            <a:endParaRPr lang="da-DK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30B1B-58A8-4768-99F1-7A610B7589D1}" type="slidenum">
              <a:rPr lang="da-DK" smtClean="0"/>
              <a:pPr/>
              <a:t>36</a:t>
            </a:fld>
            <a:endParaRPr lang="da-DK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D49742-2C50-4DED-BFD0-E932D8B0D6D7}" type="slidenum">
              <a:rPr lang="da-DK" smtClean="0"/>
              <a:pPr/>
              <a:t>37</a:t>
            </a:fld>
            <a:endParaRPr lang="da-DK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B9B9B3-73E6-4D1D-93BE-214B98D39BD6}" type="slidenum">
              <a:rPr lang="da-DK" smtClean="0"/>
              <a:pPr/>
              <a:t>38</a:t>
            </a:fld>
            <a:endParaRPr lang="da-DK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461C8-9788-46A1-9DD1-B72275C5469E}" type="slidenum">
              <a:rPr lang="da-DK" smtClean="0"/>
              <a:pPr/>
              <a:t>39</a:t>
            </a:fld>
            <a:endParaRPr lang="da-DK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A937F3-D567-4665-AAB8-42EDF0552C81}" type="slidenum">
              <a:rPr lang="da-DK" smtClean="0"/>
              <a:pPr/>
              <a:t>4</a:t>
            </a:fld>
            <a:endParaRPr lang="da-DK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79E3C-A634-4787-8AEB-9E2DFEE7151B}" type="slidenum">
              <a:rPr lang="da-DK" smtClean="0"/>
              <a:pPr/>
              <a:t>40</a:t>
            </a:fld>
            <a:endParaRPr lang="da-DK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E4436-BF9D-4A02-A438-3213DCB68AE2}" type="slidenum">
              <a:rPr lang="da-DK" smtClean="0"/>
              <a:pPr/>
              <a:t>41</a:t>
            </a:fld>
            <a:endParaRPr lang="da-DK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9E5532-3D6D-4179-ADA7-BC14FB7DF561}" type="slidenum">
              <a:rPr lang="da-DK" smtClean="0"/>
              <a:pPr/>
              <a:t>42</a:t>
            </a:fld>
            <a:endParaRPr lang="da-DK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21643-CD0F-4FA9-95F1-9C471CB241DD}" type="slidenum">
              <a:rPr lang="da-DK" smtClean="0"/>
              <a:pPr/>
              <a:t>43</a:t>
            </a:fld>
            <a:endParaRPr lang="da-DK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FF730-2223-4F08-AC10-F28834100062}" type="slidenum">
              <a:rPr lang="da-DK" smtClean="0"/>
              <a:pPr/>
              <a:t>44</a:t>
            </a:fld>
            <a:endParaRPr lang="da-DK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BE2C8-ADD3-455A-BEFE-AFA7EC5C2497}" type="slidenum">
              <a:rPr lang="da-DK" smtClean="0"/>
              <a:pPr/>
              <a:t>45</a:t>
            </a:fld>
            <a:endParaRPr lang="da-DK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FC5B5-285C-4E90-8F4A-1CE7276E2F0E}" type="slidenum">
              <a:rPr lang="da-DK" smtClean="0"/>
              <a:pPr/>
              <a:t>46</a:t>
            </a:fld>
            <a:endParaRPr lang="da-DK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653734-2A82-418E-B9F3-8986B8134D8E}" type="slidenum">
              <a:rPr lang="da-DK" smtClean="0"/>
              <a:pPr/>
              <a:t>47</a:t>
            </a:fld>
            <a:endParaRPr lang="da-DK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9BBDC5-CB38-479A-A0CC-D90D05CDAD37}" type="slidenum">
              <a:rPr lang="da-DK" smtClean="0"/>
              <a:pPr/>
              <a:t>48</a:t>
            </a:fld>
            <a:endParaRPr lang="da-DK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C9C355-7C12-4BAE-A95F-AC7F755ACC3A}" type="slidenum">
              <a:rPr lang="da-DK" smtClean="0"/>
              <a:pPr/>
              <a:t>49</a:t>
            </a:fld>
            <a:endParaRPr lang="da-DK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F2836-ED22-4DB3-848E-6F3A669CC9A0}" type="slidenum">
              <a:rPr lang="da-DK" smtClean="0"/>
              <a:pPr/>
              <a:t>5</a:t>
            </a:fld>
            <a:endParaRPr lang="da-DK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007C3A-8C50-49E9-92E2-E2FD3149A428}" type="slidenum">
              <a:rPr lang="da-DK" smtClean="0"/>
              <a:pPr/>
              <a:t>50</a:t>
            </a:fld>
            <a:endParaRPr lang="da-DK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CC7C9-C491-4B3F-83D0-372B4DA451F7}" type="slidenum">
              <a:rPr lang="da-DK" smtClean="0"/>
              <a:pPr/>
              <a:t>51</a:t>
            </a:fld>
            <a:endParaRPr lang="da-DK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A11297-3A50-4920-8D06-E6B6E885D4A9}" type="slidenum">
              <a:rPr lang="da-DK" smtClean="0"/>
              <a:pPr/>
              <a:t>52</a:t>
            </a:fld>
            <a:endParaRPr lang="da-DK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3CDF01-40A3-4258-B05D-F18EF4C067F2}" type="slidenum">
              <a:rPr lang="da-DK" smtClean="0"/>
              <a:pPr/>
              <a:t>53</a:t>
            </a:fld>
            <a:endParaRPr lang="da-DK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34DF8-EFA5-4134-90AB-437368E11ACB}" type="slidenum">
              <a:rPr lang="da-DK" smtClean="0"/>
              <a:pPr/>
              <a:t>54</a:t>
            </a:fld>
            <a:endParaRPr lang="da-DK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ECBA4-52DF-4E06-A68C-FBEBC41BB24C}" type="slidenum">
              <a:rPr lang="da-DK" smtClean="0"/>
              <a:pPr/>
              <a:t>55</a:t>
            </a:fld>
            <a:endParaRPr lang="da-DK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208F7-0D0F-4F72-873C-B50625D07FA1}" type="slidenum">
              <a:rPr lang="da-DK" smtClean="0"/>
              <a:pPr/>
              <a:t>56</a:t>
            </a:fld>
            <a:endParaRPr lang="da-DK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7F38F6-38BF-47B0-A892-7A37FD9297C2}" type="slidenum">
              <a:rPr lang="da-DK" smtClean="0"/>
              <a:pPr/>
              <a:t>57</a:t>
            </a:fld>
            <a:endParaRPr lang="da-DK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03329-7C8D-47A0-811A-05D3D9433127}" type="slidenum">
              <a:rPr lang="da-DK" smtClean="0"/>
              <a:pPr/>
              <a:t>58</a:t>
            </a:fld>
            <a:endParaRPr lang="da-DK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E8BFD-ECE2-4C7A-99B8-6734F02712BF}" type="slidenum">
              <a:rPr lang="da-DK" smtClean="0"/>
              <a:pPr/>
              <a:t>59</a:t>
            </a:fld>
            <a:endParaRPr lang="da-DK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F66E0-9285-4158-8A46-FE8AFE90EA46}" type="slidenum">
              <a:rPr lang="da-DK" smtClean="0"/>
              <a:pPr/>
              <a:t>6</a:t>
            </a:fld>
            <a:endParaRPr lang="da-DK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50025-3D6E-4742-9044-06BAE147028C}" type="slidenum">
              <a:rPr lang="da-DK" smtClean="0"/>
              <a:pPr/>
              <a:t>60</a:t>
            </a:fld>
            <a:endParaRPr lang="da-DK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26FE3-EBDE-4549-BB9A-DB664228CF7C}" type="slidenum">
              <a:rPr lang="da-DK" smtClean="0"/>
              <a:pPr/>
              <a:t>61</a:t>
            </a:fld>
            <a:endParaRPr lang="da-DK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2D49A-0AA3-471B-92C8-66A82F82B7E0}" type="slidenum">
              <a:rPr lang="da-DK" smtClean="0"/>
              <a:pPr/>
              <a:t>62</a:t>
            </a:fld>
            <a:endParaRPr lang="da-DK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2D49A-0AA3-471B-92C8-66A82F82B7E0}" type="slidenum">
              <a:rPr lang="da-DK" smtClean="0"/>
              <a:pPr/>
              <a:t>63</a:t>
            </a:fld>
            <a:endParaRPr lang="da-DK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4167C-B536-40C0-A4AD-B1DC9324CF91}" type="slidenum">
              <a:rPr lang="da-DK" smtClean="0"/>
              <a:pPr/>
              <a:t>64</a:t>
            </a:fld>
            <a:endParaRPr lang="da-DK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67F193-40F5-454E-86EE-20FDBB021C48}" type="slidenum">
              <a:rPr lang="da-DK" smtClean="0"/>
              <a:pPr/>
              <a:t>65</a:t>
            </a:fld>
            <a:endParaRPr lang="da-DK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3D388-9463-46C5-9FD3-F47A2552D050}" type="slidenum">
              <a:rPr lang="da-DK" smtClean="0"/>
              <a:pPr/>
              <a:t>66</a:t>
            </a:fld>
            <a:endParaRPr lang="da-DK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BE6FF-8D9E-4B2E-8CF6-B5CBAEE88C21}" type="slidenum">
              <a:rPr lang="da-DK" smtClean="0"/>
              <a:pPr/>
              <a:t>70</a:t>
            </a:fld>
            <a:endParaRPr lang="da-DK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BE935-E907-475A-8C73-A5EDCFB2391C}" type="slidenum">
              <a:rPr lang="da-DK" smtClean="0"/>
              <a:pPr/>
              <a:t>71</a:t>
            </a:fld>
            <a:endParaRPr lang="da-DK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99E3A-C7FF-471F-9F93-A4AAE2AFB8CA}" type="slidenum">
              <a:rPr lang="da-DK" smtClean="0"/>
              <a:pPr/>
              <a:t>72</a:t>
            </a:fld>
            <a:endParaRPr lang="da-DK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9BFD69-D268-4449-AF3E-96D473A0BC46}" type="slidenum">
              <a:rPr lang="da-DK" smtClean="0"/>
              <a:pPr/>
              <a:t>7</a:t>
            </a:fld>
            <a:endParaRPr lang="da-DK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2C8BE8-69A5-41FF-AA3A-DB8915F4A830}" type="slidenum">
              <a:rPr lang="da-DK" smtClean="0"/>
              <a:pPr/>
              <a:t>73</a:t>
            </a:fld>
            <a:endParaRPr lang="da-DK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7C39B1-E123-4CC2-9EE0-A281AB3B6352}" type="slidenum">
              <a:rPr lang="da-DK" smtClean="0"/>
              <a:pPr/>
              <a:t>74</a:t>
            </a:fld>
            <a:endParaRPr lang="da-DK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776CB-6154-4E76-946D-E66026C34479}" type="slidenum">
              <a:rPr lang="da-DK" smtClean="0"/>
              <a:pPr/>
              <a:t>75</a:t>
            </a:fld>
            <a:endParaRPr lang="da-DK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254A4A-CA81-4C5E-8322-F962D283F42F}" type="slidenum">
              <a:rPr lang="da-DK" smtClean="0"/>
              <a:pPr/>
              <a:t>76</a:t>
            </a:fld>
            <a:endParaRPr lang="da-DK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1B63A-0C0C-49F8-8678-F5B509C8B648}" type="slidenum">
              <a:rPr lang="da-DK" smtClean="0"/>
              <a:pPr/>
              <a:t>77</a:t>
            </a:fld>
            <a:endParaRPr lang="da-DK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8188"/>
            <a:ext cx="4929188" cy="3697287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1538"/>
            <a:ext cx="5424488" cy="4435475"/>
          </a:xfrm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DCFF5-2AB7-444C-A05A-6F6B681AA30B}" type="slidenum">
              <a:rPr lang="da-DK" smtClean="0"/>
              <a:pPr/>
              <a:t>78</a:t>
            </a:fld>
            <a:endParaRPr lang="da-DK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186B7-8492-4F82-9319-A71AE4B20ADE}" type="slidenum">
              <a:rPr lang="da-DK" smtClean="0"/>
              <a:pPr/>
              <a:t>79</a:t>
            </a:fld>
            <a:endParaRPr lang="da-DK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03329-7C8D-47A0-811A-05D3D9433127}" type="slidenum">
              <a:rPr lang="da-DK" smtClean="0"/>
              <a:pPr/>
              <a:t>80</a:t>
            </a:fld>
            <a:endParaRPr lang="da-DK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8C5B3-145C-4159-A9C8-E5B709DCDF8D}" type="slidenum">
              <a:rPr lang="da-DK" smtClean="0"/>
              <a:pPr/>
              <a:t>81</a:t>
            </a:fld>
            <a:endParaRPr lang="da-DK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8C5B3-145C-4159-A9C8-E5B709DCDF8D}" type="slidenum">
              <a:rPr lang="da-DK" smtClean="0"/>
              <a:pPr/>
              <a:t>82</a:t>
            </a:fld>
            <a:endParaRPr lang="da-DK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B04E64-0A94-4A81-AC35-7DEBD6CBB21F}" type="slidenum">
              <a:rPr lang="da-DK" smtClean="0"/>
              <a:pPr/>
              <a:t>8</a:t>
            </a:fld>
            <a:endParaRPr lang="da-DK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4B870F-86F8-4416-AEE0-2F1F5B9B9CE5}" type="slidenum">
              <a:rPr lang="da-DK" smtClean="0"/>
              <a:pPr/>
              <a:t>83</a:t>
            </a:fld>
            <a:endParaRPr lang="da-DK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CBAD0-73A5-4CFC-B671-292603FB6253}" type="slidenum">
              <a:rPr lang="da-DK" smtClean="0"/>
              <a:pPr/>
              <a:t>84</a:t>
            </a:fld>
            <a:endParaRPr lang="da-DK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8C5B3-145C-4159-A9C8-E5B709DCDF8D}" type="slidenum">
              <a:rPr lang="da-DK" smtClean="0"/>
              <a:pPr/>
              <a:t>85</a:t>
            </a:fld>
            <a:endParaRPr lang="da-DK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7F315-07BD-41C2-A505-1DF263FF3603}" type="slidenum">
              <a:rPr lang="da-DK" smtClean="0"/>
              <a:pPr/>
              <a:t>86</a:t>
            </a:fld>
            <a:endParaRPr lang="da-DK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628F7-9784-45AB-AAC7-2A00F62968D7}" type="slidenum">
              <a:rPr lang="da-DK" smtClean="0"/>
              <a:pPr/>
              <a:t>9</a:t>
            </a:fld>
            <a:endParaRPr lang="da-DK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6125" y="6072188"/>
            <a:ext cx="251936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MATEMATICUM 2022  -  DTU Compute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44811-FC7D-418E-97B2-239501C8397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E117-BFAD-47F2-AECD-0F83BF21832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1FA5C-D90A-4483-B7EB-22E6BB55326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490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4906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0998A-D952-4373-B250-55470D130BC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86879-1D9C-4920-861D-5D79D1A3C8B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5ACF0-9A67-4BE0-8320-25838BD14D2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07D0E-A100-41CA-BEB8-79C8731230E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35E66-5768-4347-AA01-11C1D68DBE8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A458-BD9D-4069-ABC8-46A80248C34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6BA7-7751-43CD-B63C-C3816EC615B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1A2DE-37C1-4DC7-80F1-DA61E0B158A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8FAB-000E-4EAD-A432-397754E4CD2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9C62C-B7C2-42C0-83FC-8A4F234F3AF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B0366-B4B3-424F-988F-5AEE15EB409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3D3A3-6223-44B2-819B-78ED65EEB37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95225-3A0B-4FCC-971E-13405C6F27D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434E6-1524-44FE-BBDA-D2FC7898F8E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59E08-4813-4FBA-9005-936B045CB62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CC548-F70C-465C-BA24-D53B25A0D95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E382A-E4D8-4AB5-9EFC-62F2E56973D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5297-0A1D-413B-B77E-8EE45AB615B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MATEMATICUM 2022  -  DTU Compute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E248-8720-42CB-BA49-39150730946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5357813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AEC9F-85EA-4AFE-8A89-2F44CBEE145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0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213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r>
              <a:rPr lang="da-DK" dirty="0" smtClean="0"/>
              <a:t>MATEMATICUM 2022  -  DTU Compute</a:t>
            </a:r>
            <a:endParaRPr lang="da-DK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04B76D-C32A-4C7B-BC7A-8FF35BD5423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pic>
        <p:nvPicPr>
          <p:cNvPr id="2" name="Picture 7" descr="dtu_grey_red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77200" y="5822950"/>
            <a:ext cx="3492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107950" cy="6858000"/>
          </a:xfrm>
          <a:prstGeom prst="rect">
            <a:avLst/>
          </a:prstGeom>
          <a:solidFill>
            <a:srgbClr val="00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16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MATEMATICUM 2022  -  DTU Compute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2770F0-DF12-4FC8-BB0B-34154B04EA8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RtWbpyjJqrU" TargetMode="Externa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yGusK69XVlk" TargetMode="Externa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Jcno_XL4RU" TargetMode="Externa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../FILMS/Does%20a%20boomerang%20thrown%20in%20space%20return%20to%20its%20pitcher%20%20-%20space%20-%2024%20March%202008%20-%20New%20Scientist1.mp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tippetop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../FILMS/Kerr2.AVI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FILMS/very%20stable%20bike%20%20%20-%20YouTube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7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ematicum.dtu.dk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  <a:endParaRPr lang="da-DK" dirty="0" smtClean="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7918450" cy="1657350"/>
          </a:xfrm>
        </p:spPr>
        <p:txBody>
          <a:bodyPr/>
          <a:lstStyle/>
          <a:p>
            <a:pPr eaLnBrk="1" hangingPunct="1"/>
            <a:r>
              <a:rPr lang="da-DK" smtClean="0">
                <a:solidFill>
                  <a:srgbClr val="990000"/>
                </a:solidFill>
                <a:latin typeface="Frutiger 57Cn" pitchFamily="34" charset="0"/>
              </a:rPr>
              <a:t>Boomerang!</a:t>
            </a:r>
            <a:br>
              <a:rPr lang="da-DK" smtClean="0">
                <a:solidFill>
                  <a:srgbClr val="990000"/>
                </a:solidFill>
                <a:latin typeface="Frutiger 57Cn" pitchFamily="34" charset="0"/>
              </a:rPr>
            </a:br>
            <a:r>
              <a:rPr lang="da-DK" sz="2000" smtClean="0">
                <a:solidFill>
                  <a:srgbClr val="990000"/>
                </a:solidFill>
                <a:latin typeface="Frutiger 57Cn" pitchFamily="34" charset="0"/>
              </a:rPr>
              <a:t>Geometrisk form og funktion i aktion</a:t>
            </a:r>
            <a:endParaRPr lang="da-DK" sz="2000" smtClean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-828600" y="3501008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da-DK" sz="3200" dirty="0"/>
          </a:p>
          <a:p>
            <a:pPr algn="ctr">
              <a:spcBef>
                <a:spcPct val="20000"/>
              </a:spcBef>
            </a:pPr>
            <a:r>
              <a:rPr lang="da-DK" dirty="0"/>
              <a:t>v./ Steen Markvorsen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457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458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10" name="Picture 9" descr="BoxAt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288" y="2000250"/>
            <a:ext cx="374808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560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560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25607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12" name="Picture 11" descr="BoxA00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63" y="2000250"/>
            <a:ext cx="3548062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66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662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9" name="Picture 8" descr="BoxAt0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5900" y="2000250"/>
            <a:ext cx="3602038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765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9" name="Picture 8" descr="BoxBt0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63" y="1928813"/>
            <a:ext cx="3487737" cy="364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86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867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9" name="Picture 8" descr="BoxCt0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25" y="2005013"/>
            <a:ext cx="3643313" cy="342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970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10" name="Picture 9" descr="BoxDt0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5450" y="2209800"/>
            <a:ext cx="3178175" cy="314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072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10" name="Picture 9" descr="BoxAtt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950" y="2000250"/>
            <a:ext cx="40513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174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9" name="Picture 8" descr="BoxBtt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50" y="1714500"/>
            <a:ext cx="4010025" cy="39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277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9" name="Picture 8" descr="BoxCtthalf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2838" y="1714500"/>
            <a:ext cx="4332287" cy="40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379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3799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 dirty="0">
                <a:solidFill>
                  <a:srgbClr val="666666"/>
                </a:solidFill>
                <a:latin typeface="Frutiger 47LightCn" pitchFamily="34" charset="0"/>
              </a:rPr>
              <a:t>Fra ”rotations-værkstedet” : Konstruktion fra </a:t>
            </a:r>
            <a:r>
              <a:rPr lang="da-DK" sz="2000" dirty="0" smtClean="0">
                <a:solidFill>
                  <a:srgbClr val="666666"/>
                </a:solidFill>
                <a:latin typeface="Frutiger 47LightCn" pitchFamily="34" charset="0"/>
              </a:rPr>
              <a:t>given </a:t>
            </a:r>
            <a:r>
              <a:rPr lang="da-DK" sz="2000" dirty="0">
                <a:solidFill>
                  <a:srgbClr val="666666"/>
                </a:solidFill>
                <a:latin typeface="Frutiger 47LightCn" pitchFamily="34" charset="0"/>
              </a:rPr>
              <a:t>drejningsvektor</a:t>
            </a:r>
          </a:p>
        </p:txBody>
      </p:sp>
      <p:pic>
        <p:nvPicPr>
          <p:cNvPr id="218116" name="Picture 4" descr="E:\BOOMERANG\FILMS\Construct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1857375"/>
            <a:ext cx="4143375" cy="412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163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638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733190" name="Text Box 6"/>
          <p:cNvSpPr txBox="1">
            <a:spLocks noChangeArrowheads="1"/>
          </p:cNvSpPr>
          <p:nvPr/>
        </p:nvSpPr>
        <p:spPr bwMode="auto">
          <a:xfrm>
            <a:off x="830263" y="2086641"/>
            <a:ext cx="74866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endParaRPr lang="da-DK" sz="1200" i="1" u="sng" dirty="0"/>
          </a:p>
          <a:p>
            <a:pPr marL="457200" indent="-457200" eaLnBrk="0" hangingPunct="0">
              <a:buFontTx/>
              <a:buChar char="•"/>
            </a:pPr>
            <a:r>
              <a:rPr lang="da-DK" dirty="0"/>
              <a:t>Små, mellemstore og mærkelige </a:t>
            </a:r>
            <a:r>
              <a:rPr lang="da-DK" dirty="0" smtClean="0"/>
              <a:t>rotationer</a:t>
            </a:r>
            <a:br>
              <a:rPr lang="da-DK" dirty="0" smtClean="0"/>
            </a:br>
            <a:endParaRPr lang="da-DK" dirty="0" smtClean="0"/>
          </a:p>
          <a:p>
            <a:pPr marL="457200" indent="-457200" eaLnBrk="0" hangingPunct="0">
              <a:buFontTx/>
              <a:buChar char="•"/>
            </a:pPr>
            <a:r>
              <a:rPr lang="da-DK" dirty="0" smtClean="0"/>
              <a:t>Matematik-værkstedet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pPr marL="457200" indent="-457200" eaLnBrk="0" hangingPunct="0">
              <a:buFontTx/>
              <a:buChar char="•"/>
            </a:pPr>
            <a:r>
              <a:rPr lang="da-DK" dirty="0"/>
              <a:t>Løft i luft – flyv så!</a:t>
            </a:r>
            <a:br>
              <a:rPr lang="da-DK" dirty="0"/>
            </a:br>
            <a:endParaRPr lang="da-DK" dirty="0"/>
          </a:p>
          <a:p>
            <a:pPr marL="457200" indent="-457200" eaLnBrk="0" hangingPunct="0">
              <a:buFontTx/>
              <a:buChar char="•"/>
            </a:pPr>
            <a:r>
              <a:rPr lang="da-DK" dirty="0"/>
              <a:t>Boomerang simuleringer</a:t>
            </a:r>
            <a:br>
              <a:rPr lang="da-DK" dirty="0"/>
            </a:br>
            <a:endParaRPr lang="da-DK" dirty="0"/>
          </a:p>
          <a:p>
            <a:pPr marL="457200" indent="-457200" eaLnBrk="0" hangingPunct="0">
              <a:buFontTx/>
              <a:buChar char="•"/>
            </a:pPr>
            <a:r>
              <a:rPr lang="da-DK" smtClean="0"/>
              <a:t>Konstruér – kast – grib!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pPr marL="457200" indent="-457200" eaLnBrk="0" hangingPunct="0">
              <a:buFontTx/>
              <a:buChar char="•"/>
            </a:pPr>
            <a:r>
              <a:rPr lang="da-DK" dirty="0"/>
              <a:t>Slut</a:t>
            </a:r>
            <a:br>
              <a:rPr lang="da-DK" dirty="0"/>
            </a:br>
            <a:endParaRPr lang="da-DK" dirty="0"/>
          </a:p>
          <a:p>
            <a:pPr marL="457200" indent="-457200" eaLnBrk="0" hangingPunct="0">
              <a:buFontTx/>
              <a:buChar char="•"/>
            </a:pPr>
            <a:endParaRPr lang="da-DK" dirty="0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Plan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3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33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33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33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33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33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481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482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</a:t>
            </a:r>
          </a:p>
        </p:txBody>
      </p:sp>
      <p:pic>
        <p:nvPicPr>
          <p:cNvPr id="202754" name="Picture 2" descr="E:\BOOMERANG\PICTURES\Flight_dynamics_with_tex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2143125"/>
            <a:ext cx="4706937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584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5847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”rotations-værkstedet”: Eulers ligninger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2286000"/>
            <a:ext cx="2541588" cy="135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3954463"/>
            <a:ext cx="5786438" cy="133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EEE2010_02\Dokumenter\Euler\Figures\Eul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916832"/>
            <a:ext cx="1350417" cy="192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686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686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”rotations-værkstedet”: Inerti-tensoren</a:t>
            </a:r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2000250"/>
            <a:ext cx="4429125" cy="359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890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182275" name="Picture 3" descr="C:\EEE2009\BOOMERANG\FILMS\WheelCircul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096" y="1500174"/>
            <a:ext cx="3198260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78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789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FLIP-FLOP MED HOVEDAKSER</a:t>
            </a:r>
          </a:p>
        </p:txBody>
      </p:sp>
      <p:pic>
        <p:nvPicPr>
          <p:cNvPr id="3789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891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891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SPINNENDE KAT</a:t>
            </a:r>
          </a:p>
        </p:txBody>
      </p:sp>
      <p:pic>
        <p:nvPicPr>
          <p:cNvPr id="389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3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MATEMATICUM 2022  -  DTU Compute</a:t>
            </a: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Frutiger 57Cn" pitchFamily="34" charset="0"/>
                <a:ea typeface="+mn-ea"/>
                <a:cs typeface="+mn-cs"/>
              </a:rPr>
              <a:t>Boomerang!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685800" y="1385858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Frutiger 47LightCn" pitchFamily="34" charset="0"/>
                <a:ea typeface="+mn-ea"/>
                <a:cs typeface="+mn-cs"/>
              </a:rPr>
              <a:t>Det var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Frutiger 47LightCn" pitchFamily="34" charset="0"/>
                <a:ea typeface="+mn-ea"/>
                <a:cs typeface="+mn-cs"/>
              </a:rPr>
              <a:t>kattens!</a:t>
            </a:r>
          </a:p>
        </p:txBody>
      </p:sp>
      <p:pic>
        <p:nvPicPr>
          <p:cNvPr id="23560" name="Picture 8" descr="Cat Fal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7475" y="0"/>
            <a:ext cx="22193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611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993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994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685800" y="1385858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 dirty="0">
                <a:solidFill>
                  <a:srgbClr val="666666"/>
                </a:solidFill>
                <a:latin typeface="Frutiger 47LightCn" pitchFamily="34" charset="0"/>
              </a:rPr>
              <a:t>Det var </a:t>
            </a:r>
            <a:r>
              <a:rPr lang="da-DK" sz="2000" dirty="0" smtClean="0">
                <a:solidFill>
                  <a:srgbClr val="666666"/>
                </a:solidFill>
                <a:latin typeface="Frutiger 47LightCn" pitchFamily="34" charset="0"/>
              </a:rPr>
              <a:t>kattens!</a:t>
            </a:r>
          </a:p>
        </p:txBody>
      </p:sp>
      <p:pic>
        <p:nvPicPr>
          <p:cNvPr id="2" name="RtWbpyjJqr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5198" y="1988840"/>
            <a:ext cx="7389170" cy="4156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MATEMATICUM 2022  -  DTU Compute</a:t>
            </a: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Frutiger 57Cn" pitchFamily="34" charset="0"/>
                <a:ea typeface="+mn-ea"/>
                <a:cs typeface="+mn-cs"/>
              </a:rPr>
              <a:t>Boomerang!</a:t>
            </a:r>
          </a:p>
        </p:txBody>
      </p:sp>
      <p:pic>
        <p:nvPicPr>
          <p:cNvPr id="2" name="yGusK69XVl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71600" y="1663265"/>
            <a:ext cx="6851497" cy="38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67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MATEMATICUM 2022  -  DTU Compute</a:t>
            </a: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457200" y="404664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Frutiger 57Cn" pitchFamily="34" charset="0"/>
                <a:ea typeface="+mn-ea"/>
                <a:cs typeface="+mn-cs"/>
              </a:rPr>
              <a:t>Boomerang!</a:t>
            </a:r>
          </a:p>
        </p:txBody>
      </p:sp>
      <p:pic>
        <p:nvPicPr>
          <p:cNvPr id="3" name="VJcno_XL4R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5616" y="1556792"/>
            <a:ext cx="7128792" cy="40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4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1741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741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03493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TIPPETOPPEN</a:t>
            </a:r>
          </a:p>
        </p:txBody>
      </p:sp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49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096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096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096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ROTATIONER TIL VANDS OG I LUFTEN</a:t>
            </a:r>
          </a:p>
        </p:txBody>
      </p:sp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198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Skibsskruer</a:t>
            </a:r>
          </a:p>
        </p:txBody>
      </p:sp>
      <p:pic>
        <p:nvPicPr>
          <p:cNvPr id="25608" name="Picture 8" descr="/upload/mek/tema_artikler/kappel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205038"/>
            <a:ext cx="2108200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9" name="Picture 10" descr="/upload/mek/tema_artikler/kappel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141663"/>
            <a:ext cx="2735262" cy="215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301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301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Ahorn frø</a:t>
            </a:r>
          </a:p>
        </p:txBody>
      </p:sp>
      <p:pic>
        <p:nvPicPr>
          <p:cNvPr id="26632" name="Picture 8" descr="397px-Maple-se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484313"/>
            <a:ext cx="2339975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3" name="Picture 9" descr="232179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2492375"/>
            <a:ext cx="2501900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4" name="Picture 10" descr="394717_550x550_mb_art_R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4292600"/>
            <a:ext cx="2555875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40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dirty="0" smtClean="0"/>
              <a:t>MATEMATICUM 2022  -  DTU Compute</a:t>
            </a:r>
          </a:p>
        </p:txBody>
      </p:sp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403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Vindmøller</a:t>
            </a:r>
          </a:p>
        </p:txBody>
      </p:sp>
      <p:pic>
        <p:nvPicPr>
          <p:cNvPr id="27656" name="Picture 9" descr="photo-12927-16-10-07-13-19-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628775"/>
            <a:ext cx="31845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40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  <a:endParaRPr lang="da-DK" dirty="0" smtClean="0"/>
          </a:p>
        </p:txBody>
      </p:sp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403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 dirty="0" smtClean="0">
                <a:solidFill>
                  <a:srgbClr val="666666"/>
                </a:solidFill>
                <a:latin typeface="Frutiger 47LightCn" pitchFamily="34" charset="0"/>
              </a:rPr>
              <a:t>Vindmøller, vinge med aktuatorer</a:t>
            </a:r>
            <a:endParaRPr lang="da-DK" sz="2000" dirty="0">
              <a:solidFill>
                <a:srgbClr val="666666"/>
              </a:solidFill>
              <a:latin typeface="Frutiger 47LightCn" pitchFamily="34" charset="0"/>
            </a:endParaRPr>
          </a:p>
        </p:txBody>
      </p:sp>
      <p:pic>
        <p:nvPicPr>
          <p:cNvPr id="1026" name="Picture 2" descr="C:\000_EEE_2013\My Pictures\VingeMedAktuator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75" y="1883792"/>
            <a:ext cx="5484467" cy="40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50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687388" y="234888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 smtClean="0">
                <a:solidFill>
                  <a:srgbClr val="666666"/>
                </a:solidFill>
              </a:rPr>
              <a:t>Verdens </a:t>
            </a:r>
            <a:r>
              <a:rPr lang="da-DK" sz="2400" b="1" i="1" dirty="0">
                <a:solidFill>
                  <a:srgbClr val="666666"/>
                </a:solidFill>
              </a:rPr>
              <a:t>letteste</a:t>
            </a:r>
            <a:r>
              <a:rPr lang="da-DK" sz="2400" dirty="0">
                <a:solidFill>
                  <a:srgbClr val="666666"/>
                </a:solidFill>
              </a:rPr>
              <a:t> boomerang?   </a:t>
            </a:r>
            <a:r>
              <a:rPr lang="da-DK" sz="2400" dirty="0" smtClean="0">
                <a:solidFill>
                  <a:srgbClr val="666666"/>
                </a:solidFill>
                <a:hlinkClick r:id="rId3" action="ppaction://hlinkfile"/>
              </a:rPr>
              <a:t>-:-</a:t>
            </a:r>
            <a:endParaRPr lang="da-DK" sz="2400" dirty="0" smtClean="0">
              <a:solidFill>
                <a:srgbClr val="666666"/>
              </a:solidFill>
            </a:endParaRPr>
          </a:p>
        </p:txBody>
      </p:sp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60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608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608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MEGA-ROTATIONER</a:t>
            </a:r>
          </a:p>
        </p:txBody>
      </p:sp>
      <p:pic>
        <p:nvPicPr>
          <p:cNvPr id="460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71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29700" name="Picture 2" descr="earth_apollo17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1755775" y="285750"/>
            <a:ext cx="5602288" cy="555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813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6" name="Picture 5" descr="MilkyWayInHoriz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63" y="928688"/>
            <a:ext cx="4714875" cy="416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7" name="Picture 6" descr="Milkyway_pa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38"/>
            <a:ext cx="9144000" cy="195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184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843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Tippetoppen</a:t>
            </a:r>
          </a:p>
        </p:txBody>
      </p:sp>
      <p:pic>
        <p:nvPicPr>
          <p:cNvPr id="16392" name="Picture 8" descr="pauliboh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773238"/>
            <a:ext cx="4681537" cy="417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8" name="Picture 7" descr="SunInMilkyW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60648"/>
            <a:ext cx="2424881" cy="242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Steen\My Documents\My Pictures\512px-Milky_Way_Arms_ssc2008-10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7379" y="260648"/>
            <a:ext cx="3686621" cy="331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Steen\My Documents\My Pictures\614px-Milky_Way_Arms_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20688"/>
            <a:ext cx="2540100" cy="239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Steen\My Documents\My Pictures\milky-w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077072"/>
            <a:ext cx="3479207" cy="160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Steen\My Documents\My Pictures\milkyway_garlic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501008"/>
            <a:ext cx="3244305" cy="243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120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0724" name="Picture 3" descr="m3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196975"/>
            <a:ext cx="2741613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5" name="Picture 5" descr="image?id=747&amp;rendTypeId=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357563"/>
            <a:ext cx="285750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22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1748" name="Picture 4" descr="sombrero_spitz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692150"/>
            <a:ext cx="6689725" cy="501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325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5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8096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TÆT PÅ MEGA-ROTATIONERNE</a:t>
            </a:r>
          </a:p>
        </p:txBody>
      </p:sp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42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3796" name="Picture 2" descr="shut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549275"/>
            <a:ext cx="6918325" cy="518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52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4820" name="Picture 2" descr="Chand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801688"/>
            <a:ext cx="7202488" cy="485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63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5844" name="Picture 2" descr="CassAchand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5" y="1477963"/>
            <a:ext cx="3902075" cy="332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3" descr="CassAop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477963"/>
            <a:ext cx="3306763" cy="332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73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6868" name="Picture 2" descr="CXO_Cassiopei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49238"/>
            <a:ext cx="5556250" cy="555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83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7892" name="Picture 2" descr="CXO_CassiopeiaA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455613"/>
            <a:ext cx="5616575" cy="534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93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8916" name="Picture 2" descr="CXO_CassiopeiaAcut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75" y="484188"/>
            <a:ext cx="5505450" cy="532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194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685800" y="1342898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 dirty="0">
                <a:solidFill>
                  <a:srgbClr val="666666"/>
                </a:solidFill>
                <a:latin typeface="Frutiger 47LightCn" pitchFamily="34" charset="0"/>
              </a:rPr>
              <a:t>Tippetoppen            </a:t>
            </a:r>
            <a:r>
              <a:rPr lang="da-DK" sz="1200" dirty="0" smtClean="0">
                <a:solidFill>
                  <a:srgbClr val="666666"/>
                </a:solidFill>
                <a:latin typeface="Frutiger 47LightCn" pitchFamily="34" charset="0"/>
              </a:rPr>
              <a:t>KONSTRUKTIONSVEJLEDNING    </a:t>
            </a:r>
            <a:r>
              <a:rPr lang="da-DK" sz="2000" dirty="0">
                <a:solidFill>
                  <a:srgbClr val="666666"/>
                </a:solidFill>
                <a:latin typeface="Frutiger 47LightCn" pitchFamily="34" charset="0"/>
                <a:hlinkClick r:id="rId3" action="ppaction://hlinkfile"/>
              </a:rPr>
              <a:t>-:-</a:t>
            </a:r>
            <a:endParaRPr lang="da-DK" sz="2000" dirty="0">
              <a:solidFill>
                <a:srgbClr val="666666"/>
              </a:solidFill>
              <a:latin typeface="Frutiger 47LightCn" pitchFamily="34" charset="0"/>
            </a:endParaRPr>
          </a:p>
        </p:txBody>
      </p:sp>
      <p:pic>
        <p:nvPicPr>
          <p:cNvPr id="17416" name="Picture 7" descr="tippetop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9825" y="2238375"/>
            <a:ext cx="43243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041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39940" name="Picture 2" descr="ngc426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75" y="476250"/>
            <a:ext cx="7132638" cy="513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14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4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8096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IND I MEGA-ROTATIONERNE</a:t>
            </a:r>
          </a:p>
        </p:txBody>
      </p:sp>
      <p:pic>
        <p:nvPicPr>
          <p:cNvPr id="6144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246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40964" name="Picture 2" descr="Einst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601663"/>
            <a:ext cx="4159250" cy="505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34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41988" name="Picture 2" descr="Tank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2360613"/>
            <a:ext cx="4343400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451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43012" name="Picture 2" descr="CXO_CassiopeiaAcut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3400" y="404813"/>
            <a:ext cx="5432425" cy="525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553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44036" name="Picture 2" descr="ngc426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452438"/>
            <a:ext cx="6916737" cy="520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656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45060" name="Picture 2" descr="LockmanGrow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692150"/>
            <a:ext cx="3987800" cy="308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1" name="Picture 3" descr="LockmanHo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565400"/>
            <a:ext cx="4005262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75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46084" name="Picture 2" descr="BlackHoleEclip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725" y="620713"/>
            <a:ext cx="6042025" cy="480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50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 smtClean="0">
                <a:solidFill>
                  <a:srgbClr val="666666"/>
                </a:solidFill>
              </a:rPr>
              <a:t>Åbning af et roterende sort hul  </a:t>
            </a:r>
            <a:r>
              <a:rPr lang="da-DK" sz="2400" dirty="0" smtClean="0">
                <a:solidFill>
                  <a:srgbClr val="666666"/>
                </a:solidFill>
                <a:hlinkClick r:id="rId3" action="ppaction://hlinkfile"/>
              </a:rPr>
              <a:t>-:-</a:t>
            </a:r>
            <a:endParaRPr lang="da-DK" sz="2400" dirty="0">
              <a:solidFill>
                <a:srgbClr val="666666"/>
              </a:solidFill>
            </a:endParaRPr>
          </a:p>
        </p:txBody>
      </p:sp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696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48132" name="Picture 2" descr="KerrSti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76425"/>
            <a:ext cx="4824413" cy="328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04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048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solidFill>
                  <a:srgbClr val="666666"/>
                </a:solidFill>
              </a:rPr>
              <a:t>RATTLE BACKS</a:t>
            </a:r>
          </a:p>
        </p:txBody>
      </p:sp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06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7066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066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ROTATIONER PÅ HJERNEN?</a:t>
            </a:r>
          </a:p>
        </p:txBody>
      </p:sp>
      <p:pic>
        <p:nvPicPr>
          <p:cNvPr id="706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16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7168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168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168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</a:t>
            </a:r>
          </a:p>
        </p:txBody>
      </p: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Relateret?</a:t>
            </a:r>
          </a:p>
        </p:txBody>
      </p:sp>
      <p:pic>
        <p:nvPicPr>
          <p:cNvPr id="50184" name="Picture 8" descr="Ro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385763"/>
            <a:ext cx="8115300" cy="608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270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271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</a:t>
            </a:r>
          </a:p>
        </p:txBody>
      </p:sp>
      <p:sp>
        <p:nvSpPr>
          <p:cNvPr id="72711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Relateret?</a:t>
            </a:r>
          </a:p>
        </p:txBody>
      </p:sp>
      <p:pic>
        <p:nvPicPr>
          <p:cNvPr id="51208" name="Picture 7" descr="roll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01613"/>
            <a:ext cx="8893175" cy="632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270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1026" name="Picture 2" descr="C:\EEE2010_02\BOOMERANG\PICTURES\Kitaoka-OutOfFocus333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548680"/>
            <a:ext cx="5400600" cy="5400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373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373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 smtClean="0">
                <a:solidFill>
                  <a:srgbClr val="666666"/>
                </a:solidFill>
              </a:rPr>
              <a:t>PAUSE</a:t>
            </a:r>
            <a:endParaRPr lang="da-DK" sz="2400" dirty="0">
              <a:solidFill>
                <a:srgbClr val="666666"/>
              </a:solidFill>
            </a:endParaRPr>
          </a:p>
        </p:txBody>
      </p:sp>
      <p:pic>
        <p:nvPicPr>
          <p:cNvPr id="737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47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7475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475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475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 dirty="0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LØFT I LUFT – FLYV SÅ!</a:t>
            </a:r>
          </a:p>
        </p:txBody>
      </p:sp>
      <p:pic>
        <p:nvPicPr>
          <p:cNvPr id="7476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577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53252" name="Picture 2" descr="airfo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238" y="1233488"/>
            <a:ext cx="5851525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MATEMATICUM 2022  -  DTU Compute</a:t>
            </a:r>
            <a:endParaRPr lang="da-DK" dirty="0"/>
          </a:p>
        </p:txBody>
      </p:sp>
      <p:pic>
        <p:nvPicPr>
          <p:cNvPr id="1026" name="Picture 2" descr="C:\Documents and Settings\Steen\My Documents\My Pictures\Karman_trefftz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034980" cy="301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MATEMATICUM 2022  -  DTU Compute</a:t>
            </a:r>
            <a:endParaRPr lang="da-DK" dirty="0"/>
          </a:p>
        </p:txBody>
      </p:sp>
      <p:pic>
        <p:nvPicPr>
          <p:cNvPr id="4" name="Picture 2" descr="C:\Documents and Settings\Steen\My Documents\My Pictures\Kutta_Joukowski_Airflo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12776"/>
            <a:ext cx="3024336" cy="30243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MATEMATICUM 2022  -  DTU Compute</a:t>
            </a:r>
            <a:endParaRPr lang="da-DK" dirty="0"/>
          </a:p>
        </p:txBody>
      </p:sp>
      <p:pic>
        <p:nvPicPr>
          <p:cNvPr id="2050" name="Picture 2" descr="C:\Documents and Settings\Steen\My Documents\My Pictures\VenturiFl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20888"/>
            <a:ext cx="3211503" cy="29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Steen\My Documents\My Pictures\Daniel_Bernoulli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0808"/>
            <a:ext cx="266141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6136" y="908720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Daniel Bernoulli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15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50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CYKLER OG GYROSKOPER</a:t>
            </a:r>
          </a:p>
        </p:txBody>
      </p:sp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680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54276" name="Picture 4" descr="haliaeetus_leucocephalus_ad96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0" y="765175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78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55300" name="Picture 3" descr="havorn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90675"/>
            <a:ext cx="5715000" cy="367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7885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56324" name="Picture 3" descr="havor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90675"/>
            <a:ext cx="5715000" cy="367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808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8090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090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090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80903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Vindmøller</a:t>
            </a:r>
          </a:p>
        </p:txBody>
      </p:sp>
      <p:pic>
        <p:nvPicPr>
          <p:cNvPr id="27656" name="Picture 9" descr="photo-12927-16-10-07-13-19-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628775"/>
            <a:ext cx="31845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819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8192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2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2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KOMBINERET ’LØFT’ OG ROTATION</a:t>
            </a:r>
          </a:p>
        </p:txBody>
      </p:sp>
      <p:pic>
        <p:nvPicPr>
          <p:cNvPr id="8192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829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8294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294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295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82951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Vindmøller</a:t>
            </a:r>
          </a:p>
        </p:txBody>
      </p:sp>
      <p:pic>
        <p:nvPicPr>
          <p:cNvPr id="27656" name="Picture 9" descr="photo-12927-16-10-07-13-19-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628775"/>
            <a:ext cx="31845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849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60420" name="Picture 6" descr="prope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5850" y="477838"/>
            <a:ext cx="4303713" cy="518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839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pic>
        <p:nvPicPr>
          <p:cNvPr id="59396" name="Picture 4" descr="propeller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325" y="71438"/>
            <a:ext cx="3771900" cy="594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870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8704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704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704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87047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87048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Find inerti-tensoren</a:t>
            </a:r>
          </a:p>
        </p:txBody>
      </p:sp>
      <p:pic>
        <p:nvPicPr>
          <p:cNvPr id="747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2000250"/>
            <a:ext cx="4429125" cy="359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584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35847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endParaRPr lang="da-DK" sz="1800">
              <a:solidFill>
                <a:srgbClr val="666666"/>
              </a:solidFill>
              <a:latin typeface="Frutiger 47LightCn" pitchFamily="34" charset="0"/>
            </a:endParaRPr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Fra ”rotations-værkstedet”: Eulers ligninger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2286000"/>
            <a:ext cx="2541588" cy="135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3954463"/>
            <a:ext cx="5786438" cy="133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EEE2010_02\Dokumenter\Euler\Figures\Eul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916832"/>
            <a:ext cx="1350417" cy="192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253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253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22949" name="Text Box 5"/>
          <p:cNvSpPr txBox="1">
            <a:spLocks noChangeArrowheads="1"/>
          </p:cNvSpPr>
          <p:nvPr/>
        </p:nvSpPr>
        <p:spPr bwMode="auto">
          <a:xfrm>
            <a:off x="682625" y="2132856"/>
            <a:ext cx="77755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da-DK" sz="1800" dirty="0">
              <a:latin typeface="Frutiger 45 Light" pitchFamily="34" charset="0"/>
            </a:endParaRPr>
          </a:p>
          <a:p>
            <a:pPr marL="457200" indent="-457200" eaLnBrk="0" hangingPunct="0">
              <a:buFontTx/>
              <a:buChar char="•"/>
            </a:pPr>
            <a:r>
              <a:rPr lang="da-DK" sz="1800" dirty="0">
                <a:latin typeface="Frutiger 45 Light" pitchFamily="34" charset="0"/>
              </a:rPr>
              <a:t>Use it </a:t>
            </a:r>
            <a:r>
              <a:rPr lang="da-DK" sz="1800" dirty="0" smtClean="0">
                <a:latin typeface="Frutiger 45 Light" pitchFamily="34" charset="0"/>
              </a:rPr>
              <a:t>   </a:t>
            </a:r>
            <a:r>
              <a:rPr lang="da-DK" sz="1800" dirty="0" smtClean="0">
                <a:latin typeface="Frutiger 45 Light" pitchFamily="34" charset="0"/>
                <a:hlinkClick r:id="rId3" action="ppaction://hlinkfile"/>
              </a:rPr>
              <a:t>-:-</a:t>
            </a:r>
            <a:endParaRPr lang="da-DK" sz="1800" dirty="0">
              <a:latin typeface="Frutiger 45 Light" pitchFamily="34" charset="0"/>
            </a:endParaRPr>
          </a:p>
        </p:txBody>
      </p:sp>
      <p:sp>
        <p:nvSpPr>
          <p:cNvPr id="22536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 dirty="0" smtClean="0">
                <a:solidFill>
                  <a:srgbClr val="666666"/>
                </a:solidFill>
                <a:latin typeface="Frutiger 47LightCn" pitchFamily="34" charset="0"/>
              </a:rPr>
              <a:t>Noget fra en cykel analogi</a:t>
            </a:r>
            <a:endParaRPr lang="da-DK" sz="2000" dirty="0">
              <a:solidFill>
                <a:srgbClr val="666666"/>
              </a:solidFill>
              <a:latin typeface="Frutiger 47LightCn" pitchFamily="34" charset="0"/>
            </a:endParaRPr>
          </a:p>
        </p:txBody>
      </p:sp>
      <p:pic>
        <p:nvPicPr>
          <p:cNvPr id="4098" name="Picture 2" descr="C:\Documents and Settings\Steen\My Documents\My Pictures\cykel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429000"/>
            <a:ext cx="372302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Steen\My Documents\My Pictures\cykel_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00808"/>
            <a:ext cx="302433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9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450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687388" y="270892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 smtClean="0">
                <a:solidFill>
                  <a:srgbClr val="666666"/>
                </a:solidFill>
              </a:rPr>
              <a:t>                    Boomerang kast : Simuleringer </a:t>
            </a:r>
            <a:endParaRPr lang="da-DK" sz="2400" dirty="0">
              <a:solidFill>
                <a:srgbClr val="666666"/>
              </a:solidFill>
            </a:endParaRPr>
          </a:p>
        </p:txBody>
      </p:sp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Steen\My Documents\My Pictures\Zee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132856"/>
            <a:ext cx="1904330" cy="231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14222" y="4509120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Chris Zeeman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9421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9421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421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421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pic>
        <p:nvPicPr>
          <p:cNvPr id="2" name="Boom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1484784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39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9421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9421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421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421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pic>
        <p:nvPicPr>
          <p:cNvPr id="3" name="Boom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1410072"/>
            <a:ext cx="4179168" cy="41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41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9216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92164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2165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2166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92167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Multikast med vind fra højre og </a:t>
            </a:r>
          </a:p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variabel kasteretning i forhold til vinden</a:t>
            </a:r>
          </a:p>
        </p:txBody>
      </p:sp>
      <p:pic>
        <p:nvPicPr>
          <p:cNvPr id="65544" name="Picture 8" descr="Multikast_200101_2001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2241550"/>
            <a:ext cx="5953125" cy="340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931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93188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3189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3190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93191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Multikast med vind fra højre og </a:t>
            </a:r>
          </a:p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variabel udgangsvinkel til lodret  </a:t>
            </a:r>
          </a:p>
        </p:txBody>
      </p:sp>
      <p:pic>
        <p:nvPicPr>
          <p:cNvPr id="66568" name="Picture 8" descr="MultiKast_200101_200501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38375"/>
            <a:ext cx="533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9421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94212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4213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4214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94215" name="Text Box 5"/>
          <p:cNvSpPr txBox="1">
            <a:spLocks noChangeArrowheads="1"/>
          </p:cNvSpPr>
          <p:nvPr/>
        </p:nvSpPr>
        <p:spPr bwMode="auto">
          <a:xfrm>
            <a:off x="685800" y="13716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Dobbelt kast med </a:t>
            </a:r>
            <a:r>
              <a:rPr lang="da-DK" sz="2000" b="1">
                <a:solidFill>
                  <a:srgbClr val="666666"/>
                </a:solidFill>
                <a:latin typeface="Frutiger 47LightCn" pitchFamily="34" charset="0"/>
              </a:rPr>
              <a:t>og uden </a:t>
            </a:r>
            <a:r>
              <a:rPr lang="da-DK" sz="2000">
                <a:solidFill>
                  <a:srgbClr val="666666"/>
                </a:solidFill>
                <a:latin typeface="Frutiger 47LightCn" pitchFamily="34" charset="0"/>
              </a:rPr>
              <a:t>vind fra højre! </a:t>
            </a:r>
          </a:p>
        </p:txBody>
      </p:sp>
      <p:pic>
        <p:nvPicPr>
          <p:cNvPr id="67592" name="Picture 10" descr="MultiKast_100101_200101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905000"/>
            <a:ext cx="533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952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9523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523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9523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 smtClean="0">
                <a:solidFill>
                  <a:srgbClr val="666666"/>
                </a:solidFill>
              </a:rPr>
              <a:t>HJEMMESIDE</a:t>
            </a:r>
            <a:endParaRPr lang="da-DK" sz="2400" dirty="0">
              <a:solidFill>
                <a:srgbClr val="666666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da-DK" sz="2000" b="1" dirty="0">
                <a:solidFill>
                  <a:srgbClr val="666666"/>
                </a:solidFill>
                <a:hlinkClick r:id="rId3"/>
              </a:rPr>
              <a:t>http://</a:t>
            </a:r>
            <a:r>
              <a:rPr lang="da-DK" sz="2000" b="1" dirty="0" smtClean="0">
                <a:solidFill>
                  <a:srgbClr val="666666"/>
                </a:solidFill>
                <a:hlinkClick r:id="rId3"/>
              </a:rPr>
              <a:t>www.matematicum.dtu.dk</a:t>
            </a:r>
            <a:endParaRPr lang="da-DK" sz="2000" b="1" dirty="0">
              <a:solidFill>
                <a:srgbClr val="666666"/>
              </a:solidFill>
            </a:endParaRPr>
          </a:p>
        </p:txBody>
      </p:sp>
      <p:pic>
        <p:nvPicPr>
          <p:cNvPr id="9524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a-DK" smtClean="0"/>
              <a:t>MATEMATICUM 2022  -  DTU Compute</a:t>
            </a: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635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3557" name="Line 3"/>
          <p:cNvSpPr>
            <a:spLocks noChangeShapeType="1"/>
          </p:cNvSpPr>
          <p:nvPr/>
        </p:nvSpPr>
        <p:spPr bwMode="auto">
          <a:xfrm>
            <a:off x="0" y="1390650"/>
            <a:ext cx="914400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685800" y="838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>
                <a:solidFill>
                  <a:srgbClr val="990000"/>
                </a:solidFill>
                <a:latin typeface="Frutiger 57Cn" pitchFamily="34" charset="0"/>
              </a:rPr>
              <a:t>Boomerang!</a:t>
            </a:r>
          </a:p>
        </p:txBody>
      </p:sp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687388" y="31877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2400">
                <a:solidFill>
                  <a:srgbClr val="666666"/>
                </a:solidFill>
              </a:rPr>
              <a:t>Matematik værkstedet</a:t>
            </a:r>
          </a:p>
        </p:txBody>
      </p:sp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4652963"/>
            <a:ext cx="39322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5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13273</TotalTime>
  <Words>864</Words>
  <Application>Microsoft Office PowerPoint</Application>
  <PresentationFormat>On-screen Show (4:3)</PresentationFormat>
  <Paragraphs>290</Paragraphs>
  <Slides>86</Slides>
  <Notes>83</Notes>
  <HiddenSlides>32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Calibri</vt:lpstr>
      <vt:lpstr>Frutiger 45 Light</vt:lpstr>
      <vt:lpstr>Frutiger 47LightCn</vt:lpstr>
      <vt:lpstr>Frutiger 57Cn</vt:lpstr>
      <vt:lpstr>Standarddesign</vt:lpstr>
      <vt:lpstr>Custom Design</vt:lpstr>
      <vt:lpstr>Boomerang! Geometrisk form og funktion i aktion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DTU</dc:creator>
  <cp:lastModifiedBy>Steen Markvorsen</cp:lastModifiedBy>
  <cp:revision>835</cp:revision>
  <dcterms:created xsi:type="dcterms:W3CDTF">2004-03-22T08:38:27Z</dcterms:created>
  <dcterms:modified xsi:type="dcterms:W3CDTF">2023-10-06T13:49:54Z</dcterms:modified>
</cp:coreProperties>
</file>