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4" r:id="rId3"/>
    <p:sldId id="263" r:id="rId4"/>
    <p:sldId id="266" r:id="rId5"/>
    <p:sldId id="277" r:id="rId6"/>
    <p:sldId id="265" r:id="rId7"/>
    <p:sldId id="268" r:id="rId8"/>
    <p:sldId id="269" r:id="rId9"/>
    <p:sldId id="270" r:id="rId10"/>
    <p:sldId id="278" r:id="rId11"/>
    <p:sldId id="271" r:id="rId12"/>
    <p:sldId id="279" r:id="rId13"/>
    <p:sldId id="274" r:id="rId14"/>
    <p:sldId id="272" r:id="rId15"/>
    <p:sldId id="273" r:id="rId16"/>
    <p:sldId id="275" r:id="rId17"/>
    <p:sldId id="276" r:id="rId18"/>
  </p:sldIdLst>
  <p:sldSz cx="9144000" cy="6858000" type="screen4x3"/>
  <p:notesSz cx="9906000" cy="679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5" autoAdjust="0"/>
    <p:restoredTop sz="89890" autoAdjust="0"/>
  </p:normalViewPr>
  <p:slideViewPr>
    <p:cSldViewPr>
      <p:cViewPr>
        <p:scale>
          <a:sx n="100" d="100"/>
          <a:sy n="100" d="100"/>
        </p:scale>
        <p:origin x="-79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1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4988" y="0"/>
            <a:ext cx="4291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4775"/>
            <a:ext cx="4291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4988" y="6454775"/>
            <a:ext cx="4291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63D4D-90D9-4B47-9F37-92C4FD20117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D16252-EA41-4874-B9A3-DAD13AC5CCBB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10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11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12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13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14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15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16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17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F42A1-D218-4656-B980-39274EE55073}" type="slidenum">
              <a:rPr lang="da-DK"/>
              <a:pPr/>
              <a:t>2</a:t>
            </a:fld>
            <a:endParaRPr lang="da-DK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227388"/>
            <a:ext cx="7264400" cy="30575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3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DC9FD-C653-45A1-AB4D-04EB2CAFF7E3}" type="slidenum">
              <a:rPr lang="en-GB"/>
              <a:pPr/>
              <a:t>4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5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DC9FD-C653-45A1-AB4D-04EB2CAFF7E3}" type="slidenum">
              <a:rPr lang="en-GB"/>
              <a:pPr/>
              <a:t>6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7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8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2D863-14C3-4481-B468-96F3B55B334A}" type="slidenum">
              <a:rPr lang="da-DK"/>
              <a:pPr/>
              <a:t>9</a:t>
            </a:fld>
            <a:endParaRPr lang="da-DK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E63A7-859B-46B3-9866-5B52C281D7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24DD-9C92-40DC-B5E7-EFE6EAE1FB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07203-4F1A-4F7A-A071-7C09883AD2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1CD16-1DE7-4FDA-BCAB-497935F5AC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9506-E66A-482E-9781-65FD9A5007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8044-8136-42E0-9114-644DD2FF23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145E3-204D-49C8-A8C6-5D64071FAD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4983B-9DB1-44BD-AE4F-ADE2254C31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5921-9AC7-442F-8357-D443AB0E67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A3F99-5E1F-4982-B299-DA967FD1B6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99858-6089-4447-B405-B2968AE6E3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A003C7-390C-4801-9BB0-9A0131075AE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if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file:///C:\Dokumenter\Project\Robert\AVI\wakestates.avi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5851525"/>
            <a:ext cx="321467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da-DK" sz="2000" b="1" dirty="0" smtClean="0">
                <a:solidFill>
                  <a:srgbClr val="990000"/>
                </a:solidFill>
                <a:latin typeface="Frutiger 47LightCn" pitchFamily="34" charset="0"/>
              </a:rPr>
              <a:t>Af:  </a:t>
            </a:r>
            <a:r>
              <a:rPr lang="da-DK" sz="2000" b="1" dirty="0">
                <a:solidFill>
                  <a:srgbClr val="990000"/>
                </a:solidFill>
                <a:latin typeface="Frutiger 47LightCn" pitchFamily="34" charset="0"/>
              </a:rPr>
              <a:t>Robert </a:t>
            </a:r>
            <a:r>
              <a:rPr lang="da-DK" sz="2000" b="1" dirty="0" smtClean="0">
                <a:solidFill>
                  <a:srgbClr val="990000"/>
                </a:solidFill>
                <a:latin typeface="Frutiger 47LightCn" pitchFamily="34" charset="0"/>
              </a:rPr>
              <a:t>Mikkelsen</a:t>
            </a:r>
            <a:endParaRPr lang="en-GB" sz="2000" b="1" dirty="0">
              <a:solidFill>
                <a:srgbClr val="990000"/>
              </a:solidFill>
              <a:latin typeface="Frutiger 47LightCn" pitchFamily="34" charset="0"/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r>
              <a:rPr lang="en-AU" sz="3600" b="1" dirty="0" err="1" smtClean="0">
                <a:solidFill>
                  <a:srgbClr val="990000"/>
                </a:solidFill>
                <a:latin typeface="Frutiger 57Cn" pitchFamily="34" charset="0"/>
              </a:rPr>
              <a:t>Geometri</a:t>
            </a:r>
            <a:r>
              <a:rPr lang="en-AU" sz="3600" b="1" dirty="0" smtClean="0">
                <a:solidFill>
                  <a:srgbClr val="990000"/>
                </a:solidFill>
                <a:latin typeface="Frutiger 57Cn" pitchFamily="34" charset="0"/>
              </a:rPr>
              <a:t> </a:t>
            </a:r>
            <a:r>
              <a:rPr lang="en-AU" sz="3600" b="1" dirty="0" err="1" smtClean="0">
                <a:solidFill>
                  <a:srgbClr val="990000"/>
                </a:solidFill>
                <a:latin typeface="Frutiger 57Cn" pitchFamily="34" charset="0"/>
              </a:rPr>
              <a:t>af</a:t>
            </a:r>
            <a:r>
              <a:rPr lang="en-AU" sz="3600" b="1" dirty="0" smtClean="0">
                <a:solidFill>
                  <a:srgbClr val="990000"/>
                </a:solidFill>
                <a:latin typeface="Frutiger 57Cn" pitchFamily="34" charset="0"/>
              </a:rPr>
              <a:t> </a:t>
            </a:r>
            <a:r>
              <a:rPr lang="en-AU" sz="3600" b="1" dirty="0" err="1">
                <a:solidFill>
                  <a:srgbClr val="990000"/>
                </a:solidFill>
                <a:latin typeface="Frutiger 57Cn" pitchFamily="34" charset="0"/>
              </a:rPr>
              <a:t>V</a:t>
            </a:r>
            <a:r>
              <a:rPr lang="en-AU" sz="3600" b="1" dirty="0" err="1" smtClean="0">
                <a:solidFill>
                  <a:srgbClr val="990000"/>
                </a:solidFill>
                <a:latin typeface="Frutiger 57Cn" pitchFamily="34" charset="0"/>
              </a:rPr>
              <a:t>indmølle</a:t>
            </a:r>
            <a:r>
              <a:rPr lang="en-AU" sz="3600" b="1" dirty="0" smtClean="0">
                <a:solidFill>
                  <a:srgbClr val="990000"/>
                </a:solidFill>
                <a:latin typeface="Frutiger 57Cn" pitchFamily="34" charset="0"/>
              </a:rPr>
              <a:t> rotor </a:t>
            </a:r>
            <a:r>
              <a:rPr lang="en-AU" sz="3600" b="1" dirty="0" err="1" smtClean="0">
                <a:solidFill>
                  <a:srgbClr val="990000"/>
                </a:solidFill>
                <a:latin typeface="Frutiger 57Cn" pitchFamily="34" charset="0"/>
              </a:rPr>
              <a:t>og</a:t>
            </a:r>
            <a:r>
              <a:rPr lang="en-AU" sz="3600" b="1" dirty="0" smtClean="0">
                <a:solidFill>
                  <a:srgbClr val="990000"/>
                </a:solidFill>
                <a:latin typeface="Frutiger 57Cn" pitchFamily="34" charset="0"/>
              </a:rPr>
              <a:t> </a:t>
            </a:r>
            <a:r>
              <a:rPr lang="en-AU" sz="3600" b="1" dirty="0" err="1" smtClean="0">
                <a:solidFill>
                  <a:srgbClr val="990000"/>
                </a:solidFill>
                <a:latin typeface="Frutiger 57Cn" pitchFamily="34" charset="0"/>
              </a:rPr>
              <a:t>Skibspropeller</a:t>
            </a:r>
            <a:endParaRPr lang="en-GB" sz="3600" dirty="0"/>
          </a:p>
        </p:txBody>
      </p:sp>
      <p:pic>
        <p:nvPicPr>
          <p:cNvPr id="8215" name="Picture 23" descr="4bla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71612"/>
            <a:ext cx="4538690" cy="4284605"/>
          </a:xfrm>
          <a:prstGeom prst="rect">
            <a:avLst/>
          </a:prstGeom>
          <a:noFill/>
        </p:spPr>
      </p:pic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228600" y="19050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AU" b="1" dirty="0" err="1" smtClean="0">
                <a:solidFill>
                  <a:srgbClr val="990000"/>
                </a:solidFill>
                <a:latin typeface="Frutiger 57Cn" pitchFamily="34" charset="0"/>
              </a:rPr>
              <a:t>Indhold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57200" y="2514600"/>
            <a:ext cx="4724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da-DK" sz="2000" b="1" dirty="0" smtClean="0">
                <a:solidFill>
                  <a:srgbClr val="990000"/>
                </a:solidFill>
                <a:latin typeface="Frutiger 47LightCn" pitchFamily="34" charset="0"/>
              </a:rPr>
              <a:t>Flow gennem rotorer</a:t>
            </a:r>
            <a:endParaRPr lang="en-GB" sz="2000" b="1" dirty="0">
              <a:solidFill>
                <a:srgbClr val="990000"/>
              </a:solidFill>
              <a:latin typeface="Frutiger 47LightCn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da-DK" sz="2000" b="1" dirty="0" smtClean="0">
                <a:solidFill>
                  <a:srgbClr val="990000"/>
                </a:solidFill>
                <a:latin typeface="Frutiger 47LightCn" pitchFamily="34" charset="0"/>
              </a:rPr>
              <a:t>Hastigheds trekanter</a:t>
            </a:r>
            <a:endParaRPr lang="en-US" sz="2000" b="1" dirty="0">
              <a:solidFill>
                <a:srgbClr val="990000"/>
              </a:solidFill>
              <a:latin typeface="Frutiger 47LightCn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990000"/>
                </a:solidFill>
                <a:latin typeface="Frutiger 47LightCn" pitchFamily="34" charset="0"/>
              </a:rPr>
              <a:t>Skibs</a:t>
            </a:r>
            <a:r>
              <a:rPr lang="en-US" sz="2000" b="1" dirty="0" smtClean="0">
                <a:solidFill>
                  <a:srgbClr val="990000"/>
                </a:solidFill>
                <a:latin typeface="Frutiger 47LightCn" pitchFamily="34" charset="0"/>
              </a:rPr>
              <a:t> propeller </a:t>
            </a:r>
            <a:r>
              <a:rPr lang="en-US" sz="2000" b="1" dirty="0" err="1" smtClean="0">
                <a:solidFill>
                  <a:srgbClr val="990000"/>
                </a:solidFill>
                <a:latin typeface="Frutiger 47LightCn" pitchFamily="34" charset="0"/>
              </a:rPr>
              <a:t>blad</a:t>
            </a:r>
            <a:r>
              <a:rPr lang="en-US" sz="2000" b="1" dirty="0" smtClean="0">
                <a:solidFill>
                  <a:srgbClr val="990000"/>
                </a:solidFill>
                <a:latin typeface="Frutiger 47LightCn" pitchFamily="34" charset="0"/>
              </a:rPr>
              <a:t> </a:t>
            </a:r>
            <a:endParaRPr lang="en-US" sz="2000" b="1" dirty="0">
              <a:solidFill>
                <a:srgbClr val="990000"/>
              </a:solidFill>
              <a:latin typeface="Frutiger 47LightCn" pitchFamily="34" charset="0"/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en-US" sz="2000" b="1" dirty="0" err="1" smtClean="0">
                <a:solidFill>
                  <a:srgbClr val="990000"/>
                </a:solidFill>
                <a:latin typeface="Frutiger 47LightCn" pitchFamily="34" charset="0"/>
              </a:rPr>
              <a:t>Vindmølle</a:t>
            </a:r>
            <a:r>
              <a:rPr lang="en-US" sz="2000" b="1" dirty="0" smtClean="0">
                <a:solidFill>
                  <a:srgbClr val="990000"/>
                </a:solidFill>
                <a:latin typeface="Frutiger 47LightCn" pitchFamily="34" charset="0"/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  <a:latin typeface="Frutiger 47LightCn" pitchFamily="34" charset="0"/>
              </a:rPr>
              <a:t>blad</a:t>
            </a:r>
            <a:endParaRPr lang="en-GB" sz="2000" b="1" dirty="0">
              <a:solidFill>
                <a:srgbClr val="990000"/>
              </a:solidFill>
              <a:latin typeface="Frutiger 47LightCn" pitchFamily="34" charset="0"/>
            </a:endParaRP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5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0825" y="379413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Profiler</a:t>
            </a:r>
            <a:r>
              <a:rPr lang="en-GB" sz="3200" b="1" kern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42265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nacaprofilede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3184" y="1214423"/>
            <a:ext cx="4770815" cy="1857388"/>
          </a:xfrm>
          <a:prstGeom prst="rect">
            <a:avLst/>
          </a:prstGeom>
          <a:noFill/>
        </p:spPr>
      </p:pic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533400" y="3200400"/>
            <a:ext cx="198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2400" b="1" dirty="0">
                <a:solidFill>
                  <a:srgbClr val="990000"/>
                </a:solidFill>
                <a:latin typeface="Frutiger 47LightCn" pitchFamily="34" charset="0"/>
              </a:rPr>
              <a:t>NACA</a:t>
            </a:r>
          </a:p>
          <a:p>
            <a:pPr eaLnBrk="1" hangingPunct="1"/>
            <a:endParaRPr lang="da-DK" sz="2400" b="1" dirty="0">
              <a:solidFill>
                <a:srgbClr val="990000"/>
              </a:solidFill>
              <a:latin typeface="Frutiger 47LightCn" pitchFamily="34" charset="0"/>
            </a:endParaRPr>
          </a:p>
          <a:p>
            <a:pPr eaLnBrk="1" hangingPunct="1"/>
            <a:r>
              <a:rPr lang="da-DK" sz="2400" b="1" dirty="0">
                <a:solidFill>
                  <a:srgbClr val="990000"/>
                </a:solidFill>
                <a:latin typeface="Frutiger 47LightCn" pitchFamily="34" charset="0"/>
              </a:rPr>
              <a:t>RAF</a:t>
            </a:r>
          </a:p>
          <a:p>
            <a:pPr eaLnBrk="1" hangingPunct="1"/>
            <a:endParaRPr lang="da-DK" sz="2400" b="1" dirty="0">
              <a:solidFill>
                <a:srgbClr val="990000"/>
              </a:solidFill>
              <a:latin typeface="Frutiger 47LightCn" pitchFamily="34" charset="0"/>
            </a:endParaRPr>
          </a:p>
          <a:p>
            <a:pPr eaLnBrk="1" hangingPunct="1"/>
            <a:r>
              <a:rPr lang="da-DK" sz="2400" b="1" dirty="0">
                <a:solidFill>
                  <a:srgbClr val="990000"/>
                </a:solidFill>
                <a:latin typeface="Frutiger 47LightCn" pitchFamily="34" charset="0"/>
              </a:rPr>
              <a:t>Eppler</a:t>
            </a:r>
          </a:p>
          <a:p>
            <a:pPr eaLnBrk="1" hangingPunct="1"/>
            <a:endParaRPr lang="da-DK" sz="2400" b="1" dirty="0">
              <a:solidFill>
                <a:srgbClr val="990000"/>
              </a:solidFill>
              <a:latin typeface="Frutiger 47LightCn" pitchFamily="34" charset="0"/>
            </a:endParaRPr>
          </a:p>
          <a:p>
            <a:pPr eaLnBrk="1" hangingPunct="1"/>
            <a:r>
              <a:rPr lang="da-DK" sz="2400" b="1" dirty="0">
                <a:solidFill>
                  <a:srgbClr val="990000"/>
                </a:solidFill>
                <a:latin typeface="Frutiger 47LightCn" pitchFamily="34" charset="0"/>
              </a:rPr>
              <a:t>Wortmann</a:t>
            </a:r>
          </a:p>
          <a:p>
            <a:pPr eaLnBrk="1" hangingPunct="1"/>
            <a:r>
              <a:rPr lang="da-DK" sz="2400" b="1" dirty="0">
                <a:solidFill>
                  <a:srgbClr val="990000"/>
                </a:solidFill>
                <a:latin typeface="Frutiger 47LightCn" pitchFamily="34" charset="0"/>
              </a:rPr>
              <a:t>(svævefly)</a:t>
            </a:r>
          </a:p>
          <a:p>
            <a:pPr eaLnBrk="1" hangingPunct="1"/>
            <a:endParaRPr lang="da-DK" sz="2400" b="1" baseline="30000" dirty="0">
              <a:solidFill>
                <a:srgbClr val="990000"/>
              </a:solidFill>
              <a:latin typeface="Frutiger 47LightCn" pitchFamily="34" charset="0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228600" y="2667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2400" b="1" u="sng">
                <a:solidFill>
                  <a:srgbClr val="990000"/>
                </a:solidFill>
                <a:latin typeface="Frutiger 47LightCn" pitchFamily="34" charset="0"/>
              </a:rPr>
              <a:t>Udvalgte profiler</a:t>
            </a:r>
            <a:endParaRPr lang="da-DK" sz="2400" b="1" u="sng" baseline="30000">
              <a:solidFill>
                <a:srgbClr val="990000"/>
              </a:solidFill>
              <a:latin typeface="Frutiger 47LightCn" pitchFamily="34" charset="0"/>
            </a:endParaRPr>
          </a:p>
        </p:txBody>
      </p:sp>
      <p:pic>
        <p:nvPicPr>
          <p:cNvPr id="17" name="Picture 20" descr="fx67k150"/>
          <p:cNvPicPr>
            <a:picLocks noChangeAspect="1" noChangeArrowheads="1"/>
          </p:cNvPicPr>
          <p:nvPr/>
        </p:nvPicPr>
        <p:blipFill>
          <a:blip r:embed="rId7"/>
          <a:srcRect t="33595" b="46194"/>
          <a:stretch>
            <a:fillRect/>
          </a:stretch>
        </p:blipFill>
        <p:spPr bwMode="auto">
          <a:xfrm>
            <a:off x="2362200" y="5572125"/>
            <a:ext cx="4953000" cy="752475"/>
          </a:xfrm>
          <a:prstGeom prst="rect">
            <a:avLst/>
          </a:prstGeom>
          <a:noFill/>
        </p:spPr>
      </p:pic>
      <p:pic>
        <p:nvPicPr>
          <p:cNvPr id="18" name="Picture 21" descr="Eppler333"/>
          <p:cNvPicPr>
            <a:picLocks noChangeAspect="1" noChangeArrowheads="1"/>
          </p:cNvPicPr>
          <p:nvPr/>
        </p:nvPicPr>
        <p:blipFill>
          <a:blip r:embed="rId8"/>
          <a:srcRect t="37796" b="41995"/>
          <a:stretch>
            <a:fillRect/>
          </a:stretch>
        </p:blipFill>
        <p:spPr bwMode="auto">
          <a:xfrm>
            <a:off x="2362200" y="4800600"/>
            <a:ext cx="4953000" cy="750888"/>
          </a:xfrm>
          <a:prstGeom prst="rect">
            <a:avLst/>
          </a:prstGeom>
          <a:noFill/>
        </p:spPr>
      </p:pic>
      <p:pic>
        <p:nvPicPr>
          <p:cNvPr id="19" name="Picture 22" descr="RAF6E"/>
          <p:cNvPicPr>
            <a:picLocks noChangeAspect="1" noChangeArrowheads="1"/>
          </p:cNvPicPr>
          <p:nvPr/>
        </p:nvPicPr>
        <p:blipFill>
          <a:blip r:embed="rId9"/>
          <a:srcRect t="23045"/>
          <a:stretch>
            <a:fillRect/>
          </a:stretch>
        </p:blipFill>
        <p:spPr bwMode="auto">
          <a:xfrm>
            <a:off x="2971800" y="3949700"/>
            <a:ext cx="3886200" cy="617538"/>
          </a:xfrm>
          <a:prstGeom prst="rect">
            <a:avLst/>
          </a:prstGeom>
          <a:noFill/>
        </p:spPr>
      </p:pic>
      <p:pic>
        <p:nvPicPr>
          <p:cNvPr id="20" name="Picture 23" descr="naca643218"/>
          <p:cNvPicPr>
            <a:picLocks noChangeAspect="1" noChangeArrowheads="1"/>
          </p:cNvPicPr>
          <p:nvPr/>
        </p:nvPicPr>
        <p:blipFill>
          <a:blip r:embed="rId10"/>
          <a:srcRect t="37796" b="37796"/>
          <a:stretch>
            <a:fillRect/>
          </a:stretch>
        </p:blipFill>
        <p:spPr bwMode="auto">
          <a:xfrm>
            <a:off x="2362200" y="3206750"/>
            <a:ext cx="4953000" cy="9080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14282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Conventionel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propeller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ChordPitchConv.png"/>
          <p:cNvPicPr>
            <a:picLocks noChangeAspect="1"/>
          </p:cNvPicPr>
          <p:nvPr/>
        </p:nvPicPr>
        <p:blipFill>
          <a:blip r:embed="rId5"/>
          <a:srcRect l="7087" t="13701" r="14173" b="6614"/>
          <a:stretch>
            <a:fillRect/>
          </a:stretch>
        </p:blipFill>
        <p:spPr>
          <a:xfrm>
            <a:off x="1643042" y="3643314"/>
            <a:ext cx="2400111" cy="2428892"/>
          </a:xfrm>
          <a:prstGeom prst="rect">
            <a:avLst/>
          </a:prstGeom>
        </p:spPr>
      </p:pic>
      <p:pic>
        <p:nvPicPr>
          <p:cNvPr id="11" name="Picture 10" descr="TwistConv.png"/>
          <p:cNvPicPr>
            <a:picLocks noChangeAspect="1"/>
          </p:cNvPicPr>
          <p:nvPr/>
        </p:nvPicPr>
        <p:blipFill>
          <a:blip r:embed="rId6"/>
          <a:srcRect t="12496" r="12996" b="5498"/>
          <a:stretch>
            <a:fillRect/>
          </a:stretch>
        </p:blipFill>
        <p:spPr>
          <a:xfrm>
            <a:off x="4643438" y="1071546"/>
            <a:ext cx="2652787" cy="2500330"/>
          </a:xfrm>
          <a:prstGeom prst="rect">
            <a:avLst/>
          </a:prstGeom>
        </p:spPr>
      </p:pic>
      <p:pic>
        <p:nvPicPr>
          <p:cNvPr id="12" name="Picture 11" descr="PropLayout.png"/>
          <p:cNvPicPr>
            <a:picLocks noChangeAspect="1"/>
          </p:cNvPicPr>
          <p:nvPr/>
        </p:nvPicPr>
        <p:blipFill>
          <a:blip r:embed="rId7"/>
          <a:srcRect l="7087" t="14173" r="14173" b="13701"/>
          <a:stretch>
            <a:fillRect/>
          </a:stretch>
        </p:blipFill>
        <p:spPr>
          <a:xfrm>
            <a:off x="1643042" y="1142984"/>
            <a:ext cx="2372721" cy="2173415"/>
          </a:xfrm>
          <a:prstGeom prst="rect">
            <a:avLst/>
          </a:prstGeom>
        </p:spPr>
      </p:pic>
      <p:pic>
        <p:nvPicPr>
          <p:cNvPr id="14" name="Picture 13" descr="ProfilConvrtz.png"/>
          <p:cNvPicPr>
            <a:picLocks noChangeAspect="1"/>
          </p:cNvPicPr>
          <p:nvPr/>
        </p:nvPicPr>
        <p:blipFill>
          <a:blip r:embed="rId8"/>
          <a:srcRect l="1499" t="13995" r="14495" b="6498"/>
          <a:stretch>
            <a:fillRect/>
          </a:stretch>
        </p:blipFill>
        <p:spPr>
          <a:xfrm>
            <a:off x="4714876" y="3643314"/>
            <a:ext cx="2566365" cy="242889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14282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LM 19m </a:t>
            </a:r>
            <a:r>
              <a:rPr lang="en-GB" sz="3200" b="1" kern="0" noProof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vindmølle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</a:t>
            </a:r>
            <a:r>
              <a:rPr lang="en-GB" sz="3200" b="1" kern="0" noProof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vinge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LM19vinge.tif"/>
          <p:cNvPicPr>
            <a:picLocks noChangeAspect="1"/>
          </p:cNvPicPr>
          <p:nvPr/>
        </p:nvPicPr>
        <p:blipFill>
          <a:blip r:embed="rId5" cstate="print"/>
          <a:srcRect l="9510" t="37036" r="9510" b="18518"/>
          <a:stretch>
            <a:fillRect/>
          </a:stretch>
        </p:blipFill>
        <p:spPr>
          <a:xfrm>
            <a:off x="0" y="1428736"/>
            <a:ext cx="9051030" cy="350783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5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14282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High skew 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propeller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428596" y="4365327"/>
          <a:ext cx="8001056" cy="2064069"/>
        </p:xfrm>
        <a:graphic>
          <a:graphicData uri="http://schemas.openxmlformats.org/presentationml/2006/ole">
            <p:oleObj spid="_x0000_s154626" name="Equation" r:id="rId6" imgW="3733560" imgH="965160" progId="Equation.3">
              <p:embed/>
            </p:oleObj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428596" y="3459163"/>
          <a:ext cx="5529263" cy="969962"/>
        </p:xfrm>
        <a:graphic>
          <a:graphicData uri="http://schemas.openxmlformats.org/presentationml/2006/ole">
            <p:oleObj spid="_x0000_s154627" name="Equation" r:id="rId7" imgW="2450880" imgH="431640" progId="Equation.3">
              <p:embed/>
            </p:oleObj>
          </a:graphicData>
        </a:graphic>
      </p:graphicFrame>
      <p:pic>
        <p:nvPicPr>
          <p:cNvPr id="12" name="Picture 11" descr="SkewPropLayOu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1000108"/>
            <a:ext cx="2500330" cy="2500330"/>
          </a:xfrm>
          <a:prstGeom prst="rect">
            <a:avLst/>
          </a:prstGeom>
        </p:spPr>
      </p:pic>
      <p:pic>
        <p:nvPicPr>
          <p:cNvPr id="14" name="Picture 13" descr="SkewPropPitchChor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496" y="1000108"/>
            <a:ext cx="2500354" cy="2500354"/>
          </a:xfrm>
          <a:prstGeom prst="rect">
            <a:avLst/>
          </a:prstGeom>
        </p:spPr>
      </p:pic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928662" y="1928802"/>
          <a:ext cx="258762" cy="285750"/>
        </p:xfrm>
        <a:graphic>
          <a:graphicData uri="http://schemas.openxmlformats.org/presentationml/2006/ole">
            <p:oleObj spid="_x0000_s154628" name="Equation" r:id="rId10" imgW="114120" imgH="126720" progId="Equation.3">
              <p:embed/>
            </p:oleObj>
          </a:graphicData>
        </a:graphic>
      </p:graphicFrame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2228850" y="2814638"/>
          <a:ext cx="373063" cy="514350"/>
        </p:xfrm>
        <a:graphic>
          <a:graphicData uri="http://schemas.openxmlformats.org/presentationml/2006/ole">
            <p:oleObj spid="_x0000_s154629" name="Equation" r:id="rId11" imgW="164880" imgH="228600" progId="Equation.3">
              <p:embed/>
            </p:oleObj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5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14282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High skew 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propeller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5370541" y="1928802"/>
          <a:ext cx="3344863" cy="2720975"/>
        </p:xfrm>
        <a:graphic>
          <a:graphicData uri="http://schemas.openxmlformats.org/presentationml/2006/ole">
            <p:oleObj spid="_x0000_s152578" name="Equation" r:id="rId6" imgW="1371600" imgH="1117440" progId="Equation.3">
              <p:embed/>
            </p:oleObj>
          </a:graphicData>
        </a:graphic>
      </p:graphicFrame>
      <p:pic>
        <p:nvPicPr>
          <p:cNvPr id="17" name="Picture 16" descr="npaSmJ0736CpPresGri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1" y="1428736"/>
            <a:ext cx="4969671" cy="392909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14282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CFD </a:t>
            </a:r>
            <a:r>
              <a:rPr lang="en-GB" sz="3200" b="1" kern="0" noProof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på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High skew 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propeller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SkewMesh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071546"/>
            <a:ext cx="3144418" cy="2486020"/>
          </a:xfrm>
          <a:prstGeom prst="rect">
            <a:avLst/>
          </a:prstGeom>
        </p:spPr>
      </p:pic>
      <p:pic>
        <p:nvPicPr>
          <p:cNvPr id="10" name="Picture 9" descr="SkewMesh0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929066"/>
            <a:ext cx="3100381" cy="2451204"/>
          </a:xfrm>
          <a:prstGeom prst="rect">
            <a:avLst/>
          </a:prstGeom>
        </p:spPr>
      </p:pic>
      <p:pic>
        <p:nvPicPr>
          <p:cNvPr id="11" name="Picture 10" descr="SkewMesh0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" y="3571876"/>
            <a:ext cx="3596206" cy="2843210"/>
          </a:xfrm>
          <a:prstGeom prst="rect">
            <a:avLst/>
          </a:prstGeom>
        </p:spPr>
      </p:pic>
      <p:pic>
        <p:nvPicPr>
          <p:cNvPr id="12" name="Picture 11" descr="SkewMeshSkewUpL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1142984"/>
            <a:ext cx="3143272" cy="2485114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mJ040V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42852"/>
            <a:ext cx="4214842" cy="4147044"/>
          </a:xfrm>
          <a:prstGeom prst="rect">
            <a:avLst/>
          </a:prstGeom>
        </p:spPr>
      </p:pic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5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14282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CFD </a:t>
            </a:r>
            <a:r>
              <a:rPr lang="en-GB" sz="3200" b="1" kern="0" noProof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på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High skew 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propeller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SmJ020CpSucS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" y="857232"/>
            <a:ext cx="4680498" cy="3700466"/>
          </a:xfrm>
          <a:prstGeom prst="rect">
            <a:avLst/>
          </a:prstGeom>
        </p:spPr>
      </p:pic>
      <p:pic>
        <p:nvPicPr>
          <p:cNvPr id="16" name="Picture 15" descr="SmJ040CpPresSt1.png"/>
          <p:cNvPicPr>
            <a:picLocks noChangeAspect="1"/>
          </p:cNvPicPr>
          <p:nvPr/>
        </p:nvPicPr>
        <p:blipFill>
          <a:blip r:embed="rId7"/>
          <a:srcRect t="9780" b="11505"/>
          <a:stretch>
            <a:fillRect/>
          </a:stretch>
        </p:blipFill>
        <p:spPr>
          <a:xfrm>
            <a:off x="2786050" y="3571876"/>
            <a:ext cx="4714908" cy="293412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14282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Opgave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-  High skew </a:t>
            </a:r>
            <a:r>
              <a:rPr lang="en-GB" sz="3200" b="1" kern="0" noProof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propeller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3071810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Highskewlay.dat</a:t>
            </a:r>
            <a:endParaRPr lang="en-US" sz="1600" dirty="0" smtClean="0"/>
          </a:p>
          <a:p>
            <a:r>
              <a:rPr lang="da-DK" sz="1200" dirty="0" smtClean="0"/>
              <a:t>     r/R                 pitch                   chord           Skew           rake                bagkant          forkant</a:t>
            </a:r>
            <a:endParaRPr lang="en-US" sz="1200" dirty="0" smtClean="0"/>
          </a:p>
          <a:p>
            <a:r>
              <a:rPr lang="en-US" sz="1200" dirty="0" smtClean="0"/>
              <a:t>  2.9466e-001  1.7957e+000  1.6044e-001  </a:t>
            </a:r>
            <a:r>
              <a:rPr lang="en-US" sz="1200" dirty="0" smtClean="0"/>
              <a:t>0.000e+000  0.0000e+000 -</a:t>
            </a:r>
            <a:r>
              <a:rPr lang="en-US" sz="1200" dirty="0" smtClean="0"/>
              <a:t>1.6044e-001  </a:t>
            </a:r>
            <a:r>
              <a:rPr lang="en-US" sz="1200" dirty="0" err="1" smtClean="0"/>
              <a:t>1.6044e-001</a:t>
            </a:r>
            <a:endParaRPr lang="en-US" sz="1200" dirty="0" smtClean="0"/>
          </a:p>
          <a:p>
            <a:r>
              <a:rPr lang="en-US" sz="1200" dirty="0" smtClean="0"/>
              <a:t>  3.1670e-001  1.8741e+000  1.9025e-001  7.0776e-003 -1.5315e-002 -1.8317e-001  1.9733e-001</a:t>
            </a:r>
          </a:p>
          <a:p>
            <a:r>
              <a:rPr lang="en-US" sz="1200" dirty="0" smtClean="0"/>
              <a:t>  3.3874e-001  1.9355e+000  2.1918e-001  1.5189e-002 -2.8642e-002 -2.0399e-001  </a:t>
            </a:r>
            <a:r>
              <a:rPr lang="en-US" sz="1200" dirty="0" smtClean="0"/>
              <a:t>2.3437e-001</a:t>
            </a:r>
          </a:p>
          <a:p>
            <a:r>
              <a:rPr lang="da-DK" sz="1200" dirty="0" smtClean="0"/>
              <a:t> 	.	.	.	.	.	.</a:t>
            </a:r>
          </a:p>
          <a:p>
            <a:r>
              <a:rPr lang="da-DK" sz="1200" dirty="0" smtClean="0"/>
              <a:t>	</a:t>
            </a:r>
            <a:r>
              <a:rPr lang="da-DK" sz="1200" dirty="0" smtClean="0"/>
              <a:t>.	.	.	.	.	.	</a:t>
            </a:r>
          </a:p>
          <a:p>
            <a:r>
              <a:rPr lang="da-DK" sz="1200" dirty="0" smtClean="0"/>
              <a:t>	</a:t>
            </a:r>
            <a:r>
              <a:rPr lang="da-DK" sz="1200" dirty="0" smtClean="0"/>
              <a:t>.	.	.	.	.	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4643446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Highskewprofiles.dat</a:t>
            </a:r>
            <a:endParaRPr lang="en-US" sz="1600" dirty="0" smtClean="0"/>
          </a:p>
          <a:p>
            <a:r>
              <a:rPr lang="da-DK" sz="1200" dirty="0" smtClean="0"/>
              <a:t>     xp(1)                   yp(1)                   xp(2)                      yp(2)                    xp(3)                    yp(3) .......</a:t>
            </a:r>
            <a:endParaRPr lang="en-US" sz="1200" dirty="0" smtClean="0"/>
          </a:p>
          <a:p>
            <a:r>
              <a:rPr lang="en-US" sz="1200" dirty="0" smtClean="0"/>
              <a:t>1.00000000E+00  6.65346802E-17  1.00000000E+00  0.00000000E+00  </a:t>
            </a:r>
            <a:r>
              <a:rPr lang="en-US" sz="1200" dirty="0" smtClean="0"/>
              <a:t>1.00000000E+00  …….</a:t>
            </a:r>
          </a:p>
          <a:p>
            <a:r>
              <a:rPr lang="en-US" sz="1200" dirty="0" smtClean="0"/>
              <a:t> 9.99944068E-01  </a:t>
            </a:r>
            <a:r>
              <a:rPr lang="en-US" sz="1200" dirty="0" smtClean="0"/>
              <a:t>1.52207242E-04  </a:t>
            </a:r>
            <a:r>
              <a:rPr lang="en-US" sz="1200" dirty="0" smtClean="0"/>
              <a:t>9.99939286E-01   </a:t>
            </a:r>
            <a:r>
              <a:rPr lang="en-US" sz="1200" dirty="0" smtClean="0"/>
              <a:t>1.44388281E-04  </a:t>
            </a:r>
            <a:r>
              <a:rPr lang="en-US" sz="1200" dirty="0" smtClean="0"/>
              <a:t> 9.99925098E-01  …….</a:t>
            </a:r>
            <a:endParaRPr lang="en-US" sz="1200" dirty="0" smtClean="0"/>
          </a:p>
          <a:p>
            <a:r>
              <a:rPr lang="en-US" sz="1200" dirty="0" smtClean="0"/>
              <a:t> 9.99861592E-01  </a:t>
            </a:r>
            <a:r>
              <a:rPr lang="en-US" sz="1200" dirty="0" smtClean="0"/>
              <a:t>3.43726187E-04  </a:t>
            </a:r>
            <a:r>
              <a:rPr lang="en-US" sz="1200" dirty="0" smtClean="0"/>
              <a:t>9.99847067E-01   3.22631039E-04   9.99813139E-01  …….</a:t>
            </a:r>
            <a:endParaRPr lang="en-US" sz="1200" dirty="0" smtClean="0"/>
          </a:p>
          <a:p>
            <a:r>
              <a:rPr lang="da-DK" sz="1200" dirty="0" smtClean="0"/>
              <a:t> 	.	.	.	.	.	.</a:t>
            </a:r>
          </a:p>
          <a:p>
            <a:r>
              <a:rPr lang="da-DK" sz="1200" dirty="0" smtClean="0"/>
              <a:t>	</a:t>
            </a:r>
            <a:r>
              <a:rPr lang="da-DK" sz="1200" dirty="0" smtClean="0"/>
              <a:t>.	.	.	.	.	.	</a:t>
            </a:r>
          </a:p>
          <a:p>
            <a:r>
              <a:rPr lang="da-DK" sz="1200" dirty="0" smtClean="0"/>
              <a:t>	</a:t>
            </a:r>
            <a:r>
              <a:rPr lang="da-DK" sz="1200" dirty="0" smtClean="0"/>
              <a:t>.	.	.	.	.	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2910" y="1428736"/>
            <a:ext cx="7000924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b="1" kern="0" dirty="0" smtClean="0">
                <a:solidFill>
                  <a:srgbClr val="990000"/>
                </a:solidFill>
                <a:latin typeface="Frutiger 47LightCn" pitchFamily="34" charset="0"/>
              </a:rPr>
              <a:t>Generer propeller overflade</a:t>
            </a:r>
          </a:p>
          <a:p>
            <a:pPr marL="342900" lvl="0" indent="-342900">
              <a:spcBef>
                <a:spcPct val="50000"/>
              </a:spcBef>
            </a:pPr>
            <a:r>
              <a:rPr lang="da-DK" b="1" kern="0" dirty="0" smtClean="0">
                <a:solidFill>
                  <a:srgbClr val="990000"/>
                </a:solidFill>
                <a:latin typeface="Frutiger 47LightCn" pitchFamily="34" charset="0"/>
              </a:rPr>
              <a:t>Data: highskewlay.dat, highskewprofiles.dat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Frutiger 47LightCn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853518" cy="685800"/>
          </a:xfrm>
        </p:spPr>
        <p:txBody>
          <a:bodyPr/>
          <a:lstStyle/>
          <a:p>
            <a:r>
              <a:rPr lang="da-DK" sz="3200" b="1" dirty="0">
                <a:solidFill>
                  <a:srgbClr val="990000"/>
                </a:solidFill>
                <a:latin typeface="Frutiger 57Cn"/>
              </a:rPr>
              <a:t>Wake states – Navier Stokes – Actuator Disc</a:t>
            </a:r>
            <a:endParaRPr lang="en-GB" sz="3200" b="1" dirty="0">
              <a:solidFill>
                <a:srgbClr val="990000"/>
              </a:solidFill>
              <a:latin typeface="Frutiger 57Cn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3505200" cy="25146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990000"/>
                </a:solidFill>
                <a:latin typeface="Frutiger 47LightCn" pitchFamily="34" charset="0"/>
              </a:rPr>
              <a:t>Propeller  : C</a:t>
            </a:r>
            <a:r>
              <a:rPr lang="en-US" sz="2400" b="1" baseline="-25000" dirty="0">
                <a:solidFill>
                  <a:srgbClr val="990000"/>
                </a:solidFill>
                <a:latin typeface="Frutiger 47LightCn" pitchFamily="34" charset="0"/>
              </a:rPr>
              <a:t>T</a:t>
            </a:r>
            <a:r>
              <a:rPr lang="en-US" sz="2400" b="1" dirty="0">
                <a:solidFill>
                  <a:srgbClr val="990000"/>
                </a:solidFill>
                <a:latin typeface="Frutiger 47LightCn" pitchFamily="34" charset="0"/>
              </a:rPr>
              <a:t>=  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990000"/>
                </a:solidFill>
                <a:latin typeface="Frutiger 47LightCn" pitchFamily="34" charset="0"/>
              </a:rPr>
              <a:t>Turbine    : C</a:t>
            </a:r>
            <a:r>
              <a:rPr lang="en-US" sz="2400" b="1" baseline="-25000" dirty="0">
                <a:solidFill>
                  <a:srgbClr val="990000"/>
                </a:solidFill>
                <a:latin typeface="Frutiger 47LightCn" pitchFamily="34" charset="0"/>
              </a:rPr>
              <a:t>T</a:t>
            </a:r>
            <a:r>
              <a:rPr lang="en-US" sz="2400" b="1" dirty="0">
                <a:solidFill>
                  <a:srgbClr val="990000"/>
                </a:solidFill>
                <a:latin typeface="Frutiger 47LightCn" pitchFamily="34" charset="0"/>
              </a:rPr>
              <a:t>= -0.8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990000"/>
                </a:solidFill>
                <a:latin typeface="Frutiger 47LightCn" pitchFamily="34" charset="0"/>
              </a:rPr>
              <a:t>Turbulent – Vortex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990000"/>
                </a:solidFill>
                <a:latin typeface="Frutiger 47LightCn" pitchFamily="34" charset="0"/>
              </a:rPr>
              <a:t>ring state : C</a:t>
            </a:r>
            <a:r>
              <a:rPr lang="en-US" sz="2400" b="1" baseline="-25000" dirty="0">
                <a:solidFill>
                  <a:srgbClr val="990000"/>
                </a:solidFill>
                <a:latin typeface="Frutiger 47LightCn" pitchFamily="34" charset="0"/>
              </a:rPr>
              <a:t>T</a:t>
            </a:r>
            <a:r>
              <a:rPr lang="en-US" sz="2400" b="1" dirty="0">
                <a:solidFill>
                  <a:srgbClr val="990000"/>
                </a:solidFill>
                <a:latin typeface="Frutiger 47LightCn" pitchFamily="34" charset="0"/>
              </a:rPr>
              <a:t>= -1.3</a:t>
            </a:r>
            <a:endParaRPr lang="en-GB" sz="2400" b="1" dirty="0">
              <a:solidFill>
                <a:srgbClr val="990000"/>
              </a:solidFill>
              <a:latin typeface="Frutiger 47LightCn" pitchFamily="34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30050" name="Equation" r:id="rId5" imgW="114120" imgH="215640" progId="Equation.3">
              <p:embed/>
            </p:oleObj>
          </a:graphicData>
        </a:graphic>
      </p:graphicFrame>
      <p:pic>
        <p:nvPicPr>
          <p:cNvPr id="3078" name="Picture 6" descr="wakestate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143000"/>
            <a:ext cx="3429000" cy="2543175"/>
          </a:xfrm>
          <a:prstGeom prst="rect">
            <a:avLst/>
          </a:prstGeom>
          <a:noFill/>
        </p:spPr>
      </p:pic>
      <p:pic>
        <p:nvPicPr>
          <p:cNvPr id="3079" name="wakestates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62350" y="1085850"/>
            <a:ext cx="5200650" cy="5162550"/>
          </a:xfrm>
          <a:prstGeom prst="rect">
            <a:avLst/>
          </a:prstGeom>
          <a:noFill/>
        </p:spPr>
      </p:pic>
      <p:pic>
        <p:nvPicPr>
          <p:cNvPr id="8" name="Picture 4" descr="dtu_grey_r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0" name="Picture 16" descr="dtu-mekanik-dk"/>
          <p:cNvPicPr>
            <a:picLocks noChangeAspect="1" noChangeArrowheads="1"/>
          </p:cNvPicPr>
          <p:nvPr/>
        </p:nvPicPr>
        <p:blipFill>
          <a:blip r:embed="rId9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63" y="1785926"/>
            <a:ext cx="41553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250825" y="379413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Propeller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skrue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– Pitch -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Stigning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8631" y="1285860"/>
            <a:ext cx="4805369" cy="397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171844" y="5686444"/>
            <a:ext cx="590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dirty="0"/>
              <a:t>International Towing Tank Committee (ITTC)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 rot="-1500000">
            <a:off x="1217866" y="3904666"/>
            <a:ext cx="2679303" cy="406822"/>
          </a:xfrm>
          <a:custGeom>
            <a:avLst/>
            <a:gdLst>
              <a:gd name="connsiteX0" fmla="*/ 24209 w 2679303"/>
              <a:gd name="connsiteY0" fmla="*/ 360363 h 378222"/>
              <a:gd name="connsiteX1" fmla="*/ 629046 w 2679303"/>
              <a:gd name="connsiteY1" fmla="*/ 179388 h 378222"/>
              <a:gd name="connsiteX2" fmla="*/ 1493440 w 2679303"/>
              <a:gd name="connsiteY2" fmla="*/ 74613 h 378222"/>
              <a:gd name="connsiteX3" fmla="*/ 2210196 w 2679303"/>
              <a:gd name="connsiteY3" fmla="*/ 3175 h 378222"/>
              <a:gd name="connsiteX4" fmla="*/ 2586434 w 2679303"/>
              <a:gd name="connsiteY4" fmla="*/ 55563 h 378222"/>
              <a:gd name="connsiteX5" fmla="*/ 2662634 w 2679303"/>
              <a:gd name="connsiteY5" fmla="*/ 177006 h 378222"/>
              <a:gd name="connsiteX6" fmla="*/ 2486421 w 2679303"/>
              <a:gd name="connsiteY6" fmla="*/ 217488 h 378222"/>
              <a:gd name="connsiteX7" fmla="*/ 1781571 w 2679303"/>
              <a:gd name="connsiteY7" fmla="*/ 231775 h 378222"/>
              <a:gd name="connsiteX8" fmla="*/ 774302 w 2679303"/>
              <a:gd name="connsiteY8" fmla="*/ 286544 h 378222"/>
              <a:gd name="connsiteX9" fmla="*/ 24209 w 2679303"/>
              <a:gd name="connsiteY9" fmla="*/ 360363 h 378222"/>
              <a:gd name="connsiteX0" fmla="*/ 24209 w 2679303"/>
              <a:gd name="connsiteY0" fmla="*/ 359966 h 377825"/>
              <a:gd name="connsiteX1" fmla="*/ 629046 w 2679303"/>
              <a:gd name="connsiteY1" fmla="*/ 178991 h 377825"/>
              <a:gd name="connsiteX2" fmla="*/ 1493440 w 2679303"/>
              <a:gd name="connsiteY2" fmla="*/ 74216 h 377825"/>
              <a:gd name="connsiteX3" fmla="*/ 1493440 w 2679303"/>
              <a:gd name="connsiteY3" fmla="*/ 71834 h 377825"/>
              <a:gd name="connsiteX4" fmla="*/ 2210196 w 2679303"/>
              <a:gd name="connsiteY4" fmla="*/ 2778 h 377825"/>
              <a:gd name="connsiteX5" fmla="*/ 2586434 w 2679303"/>
              <a:gd name="connsiteY5" fmla="*/ 55166 h 377825"/>
              <a:gd name="connsiteX6" fmla="*/ 2662634 w 2679303"/>
              <a:gd name="connsiteY6" fmla="*/ 176609 h 377825"/>
              <a:gd name="connsiteX7" fmla="*/ 2486421 w 2679303"/>
              <a:gd name="connsiteY7" fmla="*/ 217091 h 377825"/>
              <a:gd name="connsiteX8" fmla="*/ 1781571 w 2679303"/>
              <a:gd name="connsiteY8" fmla="*/ 231378 h 377825"/>
              <a:gd name="connsiteX9" fmla="*/ 774302 w 2679303"/>
              <a:gd name="connsiteY9" fmla="*/ 286147 h 377825"/>
              <a:gd name="connsiteX10" fmla="*/ 24209 w 2679303"/>
              <a:gd name="connsiteY10" fmla="*/ 359966 h 377825"/>
              <a:gd name="connsiteX0" fmla="*/ 24209 w 2679303"/>
              <a:gd name="connsiteY0" fmla="*/ 359962 h 377821"/>
              <a:gd name="connsiteX1" fmla="*/ 629046 w 2679303"/>
              <a:gd name="connsiteY1" fmla="*/ 178987 h 377821"/>
              <a:gd name="connsiteX2" fmla="*/ 1493440 w 2679303"/>
              <a:gd name="connsiteY2" fmla="*/ 74212 h 377821"/>
              <a:gd name="connsiteX3" fmla="*/ 1493440 w 2679303"/>
              <a:gd name="connsiteY3" fmla="*/ 71806 h 377821"/>
              <a:gd name="connsiteX4" fmla="*/ 2210196 w 2679303"/>
              <a:gd name="connsiteY4" fmla="*/ 2774 h 377821"/>
              <a:gd name="connsiteX5" fmla="*/ 2586434 w 2679303"/>
              <a:gd name="connsiteY5" fmla="*/ 55162 h 377821"/>
              <a:gd name="connsiteX6" fmla="*/ 2662634 w 2679303"/>
              <a:gd name="connsiteY6" fmla="*/ 176605 h 377821"/>
              <a:gd name="connsiteX7" fmla="*/ 2486421 w 2679303"/>
              <a:gd name="connsiteY7" fmla="*/ 217087 h 377821"/>
              <a:gd name="connsiteX8" fmla="*/ 1781571 w 2679303"/>
              <a:gd name="connsiteY8" fmla="*/ 231374 h 377821"/>
              <a:gd name="connsiteX9" fmla="*/ 774302 w 2679303"/>
              <a:gd name="connsiteY9" fmla="*/ 286143 h 377821"/>
              <a:gd name="connsiteX10" fmla="*/ 24209 w 2679303"/>
              <a:gd name="connsiteY10" fmla="*/ 359962 h 377821"/>
              <a:gd name="connsiteX0" fmla="*/ 24209 w 2679303"/>
              <a:gd name="connsiteY0" fmla="*/ 371099 h 388958"/>
              <a:gd name="connsiteX1" fmla="*/ 629046 w 2679303"/>
              <a:gd name="connsiteY1" fmla="*/ 190124 h 388958"/>
              <a:gd name="connsiteX2" fmla="*/ 1493440 w 2679303"/>
              <a:gd name="connsiteY2" fmla="*/ 85349 h 388958"/>
              <a:gd name="connsiteX3" fmla="*/ 1493440 w 2679303"/>
              <a:gd name="connsiteY3" fmla="*/ 82943 h 388958"/>
              <a:gd name="connsiteX4" fmla="*/ 1421970 w 2679303"/>
              <a:gd name="connsiteY4" fmla="*/ 11505 h 388958"/>
              <a:gd name="connsiteX5" fmla="*/ 2210196 w 2679303"/>
              <a:gd name="connsiteY5" fmla="*/ 13911 h 388958"/>
              <a:gd name="connsiteX6" fmla="*/ 2586434 w 2679303"/>
              <a:gd name="connsiteY6" fmla="*/ 66299 h 388958"/>
              <a:gd name="connsiteX7" fmla="*/ 2662634 w 2679303"/>
              <a:gd name="connsiteY7" fmla="*/ 187742 h 388958"/>
              <a:gd name="connsiteX8" fmla="*/ 2486421 w 2679303"/>
              <a:gd name="connsiteY8" fmla="*/ 228224 h 388958"/>
              <a:gd name="connsiteX9" fmla="*/ 1781571 w 2679303"/>
              <a:gd name="connsiteY9" fmla="*/ 242511 h 388958"/>
              <a:gd name="connsiteX10" fmla="*/ 774302 w 2679303"/>
              <a:gd name="connsiteY10" fmla="*/ 297280 h 388958"/>
              <a:gd name="connsiteX11" fmla="*/ 24209 w 2679303"/>
              <a:gd name="connsiteY11" fmla="*/ 371099 h 388958"/>
              <a:gd name="connsiteX0" fmla="*/ 24209 w 2679303"/>
              <a:gd name="connsiteY0" fmla="*/ 371500 h 389359"/>
              <a:gd name="connsiteX1" fmla="*/ 629046 w 2679303"/>
              <a:gd name="connsiteY1" fmla="*/ 190525 h 389359"/>
              <a:gd name="connsiteX2" fmla="*/ 1493440 w 2679303"/>
              <a:gd name="connsiteY2" fmla="*/ 85750 h 389359"/>
              <a:gd name="connsiteX3" fmla="*/ 1421970 w 2679303"/>
              <a:gd name="connsiteY3" fmla="*/ 11906 h 389359"/>
              <a:gd name="connsiteX4" fmla="*/ 2210196 w 2679303"/>
              <a:gd name="connsiteY4" fmla="*/ 14312 h 389359"/>
              <a:gd name="connsiteX5" fmla="*/ 2586434 w 2679303"/>
              <a:gd name="connsiteY5" fmla="*/ 66700 h 389359"/>
              <a:gd name="connsiteX6" fmla="*/ 2662634 w 2679303"/>
              <a:gd name="connsiteY6" fmla="*/ 188143 h 389359"/>
              <a:gd name="connsiteX7" fmla="*/ 2486421 w 2679303"/>
              <a:gd name="connsiteY7" fmla="*/ 228625 h 389359"/>
              <a:gd name="connsiteX8" fmla="*/ 1781571 w 2679303"/>
              <a:gd name="connsiteY8" fmla="*/ 242912 h 389359"/>
              <a:gd name="connsiteX9" fmla="*/ 774302 w 2679303"/>
              <a:gd name="connsiteY9" fmla="*/ 297681 h 389359"/>
              <a:gd name="connsiteX10" fmla="*/ 24209 w 2679303"/>
              <a:gd name="connsiteY10" fmla="*/ 371500 h 389359"/>
              <a:gd name="connsiteX0" fmla="*/ 24209 w 2679303"/>
              <a:gd name="connsiteY0" fmla="*/ 388963 h 406822"/>
              <a:gd name="connsiteX1" fmla="*/ 629046 w 2679303"/>
              <a:gd name="connsiteY1" fmla="*/ 207988 h 406822"/>
              <a:gd name="connsiteX2" fmla="*/ 1421970 w 2679303"/>
              <a:gd name="connsiteY2" fmla="*/ 29369 h 406822"/>
              <a:gd name="connsiteX3" fmla="*/ 2210196 w 2679303"/>
              <a:gd name="connsiteY3" fmla="*/ 31775 h 406822"/>
              <a:gd name="connsiteX4" fmla="*/ 2586434 w 2679303"/>
              <a:gd name="connsiteY4" fmla="*/ 84163 h 406822"/>
              <a:gd name="connsiteX5" fmla="*/ 2662634 w 2679303"/>
              <a:gd name="connsiteY5" fmla="*/ 205606 h 406822"/>
              <a:gd name="connsiteX6" fmla="*/ 2486421 w 2679303"/>
              <a:gd name="connsiteY6" fmla="*/ 246088 h 406822"/>
              <a:gd name="connsiteX7" fmla="*/ 1781571 w 2679303"/>
              <a:gd name="connsiteY7" fmla="*/ 260375 h 406822"/>
              <a:gd name="connsiteX8" fmla="*/ 774302 w 2679303"/>
              <a:gd name="connsiteY8" fmla="*/ 315144 h 406822"/>
              <a:gd name="connsiteX9" fmla="*/ 24209 w 2679303"/>
              <a:gd name="connsiteY9" fmla="*/ 388963 h 406822"/>
              <a:gd name="connsiteX0" fmla="*/ 24209 w 2679303"/>
              <a:gd name="connsiteY0" fmla="*/ 388963 h 406822"/>
              <a:gd name="connsiteX1" fmla="*/ 629046 w 2679303"/>
              <a:gd name="connsiteY1" fmla="*/ 207988 h 406822"/>
              <a:gd name="connsiteX2" fmla="*/ 1636252 w 2679303"/>
              <a:gd name="connsiteY2" fmla="*/ 29369 h 406822"/>
              <a:gd name="connsiteX3" fmla="*/ 2210196 w 2679303"/>
              <a:gd name="connsiteY3" fmla="*/ 31775 h 406822"/>
              <a:gd name="connsiteX4" fmla="*/ 2586434 w 2679303"/>
              <a:gd name="connsiteY4" fmla="*/ 84163 h 406822"/>
              <a:gd name="connsiteX5" fmla="*/ 2662634 w 2679303"/>
              <a:gd name="connsiteY5" fmla="*/ 205606 h 406822"/>
              <a:gd name="connsiteX6" fmla="*/ 2486421 w 2679303"/>
              <a:gd name="connsiteY6" fmla="*/ 246088 h 406822"/>
              <a:gd name="connsiteX7" fmla="*/ 1781571 w 2679303"/>
              <a:gd name="connsiteY7" fmla="*/ 260375 h 406822"/>
              <a:gd name="connsiteX8" fmla="*/ 774302 w 2679303"/>
              <a:gd name="connsiteY8" fmla="*/ 315144 h 406822"/>
              <a:gd name="connsiteX9" fmla="*/ 24209 w 2679303"/>
              <a:gd name="connsiteY9" fmla="*/ 388963 h 4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9303" h="406822">
                <a:moveTo>
                  <a:pt x="24209" y="388963"/>
                </a:moveTo>
                <a:cubicBezTo>
                  <a:pt x="0" y="371104"/>
                  <a:pt x="360372" y="267920"/>
                  <a:pt x="629046" y="207988"/>
                </a:cubicBezTo>
                <a:cubicBezTo>
                  <a:pt x="897720" y="148056"/>
                  <a:pt x="1372727" y="58738"/>
                  <a:pt x="1636252" y="29369"/>
                </a:cubicBezTo>
                <a:cubicBezTo>
                  <a:pt x="1899777" y="0"/>
                  <a:pt x="2051832" y="22643"/>
                  <a:pt x="2210196" y="31775"/>
                </a:cubicBezTo>
                <a:cubicBezTo>
                  <a:pt x="2368560" y="40907"/>
                  <a:pt x="2511028" y="55191"/>
                  <a:pt x="2586434" y="84163"/>
                </a:cubicBezTo>
                <a:cubicBezTo>
                  <a:pt x="2661840" y="113135"/>
                  <a:pt x="2679303" y="178619"/>
                  <a:pt x="2662634" y="205606"/>
                </a:cubicBezTo>
                <a:cubicBezTo>
                  <a:pt x="2645965" y="232594"/>
                  <a:pt x="2633265" y="236960"/>
                  <a:pt x="2486421" y="246088"/>
                </a:cubicBezTo>
                <a:cubicBezTo>
                  <a:pt x="2339577" y="255216"/>
                  <a:pt x="2066924" y="248866"/>
                  <a:pt x="1781571" y="260375"/>
                </a:cubicBezTo>
                <a:cubicBezTo>
                  <a:pt x="1496218" y="271884"/>
                  <a:pt x="1066402" y="293316"/>
                  <a:pt x="774302" y="315144"/>
                </a:cubicBezTo>
                <a:cubicBezTo>
                  <a:pt x="482202" y="336972"/>
                  <a:pt x="48418" y="406822"/>
                  <a:pt x="24209" y="388963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698" name="Picture 2" descr="dtu_grey_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208713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6172200" y="648335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79413"/>
            <a:ext cx="8686800" cy="457200"/>
          </a:xfrm>
        </p:spPr>
        <p:txBody>
          <a:bodyPr/>
          <a:lstStyle/>
          <a:p>
            <a:r>
              <a:rPr lang="en-GB" sz="3200" b="1" dirty="0" err="1" smtClean="0">
                <a:solidFill>
                  <a:srgbClr val="990000"/>
                </a:solidFill>
                <a:latin typeface="Frutiger 57Cn" pitchFamily="34" charset="0"/>
              </a:rPr>
              <a:t>Hastigheds</a:t>
            </a:r>
            <a:r>
              <a:rPr lang="en-GB" sz="3200" b="1" dirty="0" smtClean="0">
                <a:solidFill>
                  <a:srgbClr val="990000"/>
                </a:solidFill>
                <a:latin typeface="Frutiger 57Cn" pitchFamily="34" charset="0"/>
              </a:rPr>
              <a:t> </a:t>
            </a:r>
            <a:r>
              <a:rPr lang="en-GB" sz="3200" b="1" dirty="0" err="1" smtClean="0">
                <a:solidFill>
                  <a:srgbClr val="990000"/>
                </a:solidFill>
                <a:latin typeface="Frutiger 57Cn" pitchFamily="34" charset="0"/>
              </a:rPr>
              <a:t>Trekant</a:t>
            </a:r>
            <a:r>
              <a:rPr lang="en-GB" sz="3200" b="1" dirty="0" smtClean="0">
                <a:solidFill>
                  <a:srgbClr val="990000"/>
                </a:solidFill>
                <a:latin typeface="Frutiger 57Cn" pitchFamily="34" charset="0"/>
              </a:rPr>
              <a:t> for Propeller Rotor</a:t>
            </a:r>
            <a:endParaRPr lang="en-GB" dirty="0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6929453" y="2285992"/>
            <a:ext cx="0" cy="183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00161" y="2000241"/>
            <a:ext cx="6094413" cy="2690814"/>
            <a:chOff x="971" y="1252"/>
            <a:chExt cx="3839" cy="1695"/>
          </a:xfrm>
        </p:grpSpPr>
        <p:sp>
          <p:nvSpPr>
            <p:cNvPr id="157708" name="Line 12"/>
            <p:cNvSpPr>
              <a:spLocks noChangeShapeType="1"/>
            </p:cNvSpPr>
            <p:nvPr/>
          </p:nvSpPr>
          <p:spPr bwMode="auto">
            <a:xfrm flipH="1">
              <a:off x="1701" y="1432"/>
              <a:ext cx="2690" cy="1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Line 13"/>
            <p:cNvSpPr>
              <a:spLocks noChangeShapeType="1"/>
            </p:cNvSpPr>
            <p:nvPr/>
          </p:nvSpPr>
          <p:spPr bwMode="auto">
            <a:xfrm>
              <a:off x="4571" y="1882"/>
              <a:ext cx="0" cy="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Line 14"/>
            <p:cNvSpPr>
              <a:spLocks noChangeShapeType="1"/>
            </p:cNvSpPr>
            <p:nvPr/>
          </p:nvSpPr>
          <p:spPr bwMode="auto">
            <a:xfrm flipV="1">
              <a:off x="1701" y="2602"/>
              <a:ext cx="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Line 15"/>
            <p:cNvSpPr>
              <a:spLocks noChangeShapeType="1"/>
            </p:cNvSpPr>
            <p:nvPr/>
          </p:nvSpPr>
          <p:spPr bwMode="auto">
            <a:xfrm flipH="1" flipV="1">
              <a:off x="4391" y="1432"/>
              <a:ext cx="180" cy="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Line 17"/>
            <p:cNvSpPr>
              <a:spLocks noChangeShapeType="1"/>
            </p:cNvSpPr>
            <p:nvPr/>
          </p:nvSpPr>
          <p:spPr bwMode="auto">
            <a:xfrm flipH="1">
              <a:off x="4390" y="270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Line 18"/>
            <p:cNvSpPr>
              <a:spLocks noChangeShapeType="1"/>
            </p:cNvSpPr>
            <p:nvPr/>
          </p:nvSpPr>
          <p:spPr bwMode="auto">
            <a:xfrm flipH="1" flipV="1">
              <a:off x="1331" y="1432"/>
              <a:ext cx="370" cy="1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Line 19"/>
            <p:cNvSpPr>
              <a:spLocks noChangeShapeType="1"/>
            </p:cNvSpPr>
            <p:nvPr/>
          </p:nvSpPr>
          <p:spPr bwMode="auto">
            <a:xfrm flipV="1">
              <a:off x="1331" y="1432"/>
              <a:ext cx="0" cy="1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Line 20"/>
            <p:cNvSpPr>
              <a:spLocks noChangeShapeType="1"/>
            </p:cNvSpPr>
            <p:nvPr/>
          </p:nvSpPr>
          <p:spPr bwMode="auto">
            <a:xfrm flipH="1" flipV="1">
              <a:off x="1319" y="2602"/>
              <a:ext cx="3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Arc 22"/>
            <p:cNvSpPr>
              <a:spLocks/>
            </p:cNvSpPr>
            <p:nvPr/>
          </p:nvSpPr>
          <p:spPr bwMode="auto">
            <a:xfrm>
              <a:off x="2861" y="2107"/>
              <a:ext cx="110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8453"/>
                <a:gd name="T2" fmla="*/ 20484 w 21600"/>
                <a:gd name="T3" fmla="*/ 28453 h 28453"/>
                <a:gd name="T4" fmla="*/ 0 w 21600"/>
                <a:gd name="T5" fmla="*/ 21600 h 28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45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929"/>
                    <a:pt x="21223" y="26243"/>
                    <a:pt x="20484" y="28453"/>
                  </a:cubicBezTo>
                </a:path>
                <a:path w="21600" h="2845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929"/>
                    <a:pt x="21223" y="26243"/>
                    <a:pt x="20484" y="2845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9" name="Arc 23"/>
            <p:cNvSpPr>
              <a:spLocks/>
            </p:cNvSpPr>
            <p:nvPr/>
          </p:nvSpPr>
          <p:spPr bwMode="auto">
            <a:xfrm flipV="1">
              <a:off x="1331" y="2062"/>
              <a:ext cx="180" cy="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21" name="Text Box 25"/>
            <p:cNvSpPr txBox="1">
              <a:spLocks noChangeArrowheads="1"/>
            </p:cNvSpPr>
            <p:nvPr/>
          </p:nvSpPr>
          <p:spPr bwMode="auto">
            <a:xfrm>
              <a:off x="4479" y="1567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b="1" dirty="0"/>
                <a:t>w</a:t>
              </a:r>
            </a:p>
          </p:txBody>
        </p:sp>
        <p:sp>
          <p:nvSpPr>
            <p:cNvPr id="157722" name="Text Box 26"/>
            <p:cNvSpPr txBox="1">
              <a:spLocks noChangeArrowheads="1"/>
            </p:cNvSpPr>
            <p:nvPr/>
          </p:nvSpPr>
          <p:spPr bwMode="auto">
            <a:xfrm>
              <a:off x="4346" y="2647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dirty="0"/>
                <a:t>w</a:t>
              </a:r>
              <a:r>
                <a:rPr lang="da-DK" baseline="-25000" dirty="0"/>
                <a:t>t</a:t>
              </a:r>
            </a:p>
          </p:txBody>
        </p:sp>
        <p:sp>
          <p:nvSpPr>
            <p:cNvPr id="157723" name="Text Box 27"/>
            <p:cNvSpPr txBox="1">
              <a:spLocks noChangeArrowheads="1"/>
            </p:cNvSpPr>
            <p:nvPr/>
          </p:nvSpPr>
          <p:spPr bwMode="auto">
            <a:xfrm>
              <a:off x="3761" y="1747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dirty="0" smtClean="0"/>
                <a:t>V</a:t>
              </a:r>
              <a:r>
                <a:rPr lang="da-DK" baseline="-25000" dirty="0" smtClean="0"/>
                <a:t>o</a:t>
              </a:r>
              <a:r>
                <a:rPr lang="da-DK" dirty="0" smtClean="0"/>
                <a:t>+w</a:t>
              </a:r>
              <a:r>
                <a:rPr lang="da-DK" baseline="-25000" dirty="0" smtClean="0"/>
                <a:t>ax</a:t>
              </a:r>
              <a:endParaRPr lang="da-DK" baseline="-25000" dirty="0"/>
            </a:p>
          </p:txBody>
        </p:sp>
        <p:sp>
          <p:nvSpPr>
            <p:cNvPr id="157724" name="Text Box 28"/>
            <p:cNvSpPr txBox="1">
              <a:spLocks noChangeArrowheads="1"/>
            </p:cNvSpPr>
            <p:nvPr/>
          </p:nvSpPr>
          <p:spPr bwMode="auto">
            <a:xfrm>
              <a:off x="2996" y="2242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cs typeface="Times New Roman" charset="0"/>
                </a:rPr>
                <a:t>φ</a:t>
              </a:r>
            </a:p>
          </p:txBody>
        </p:sp>
        <p:sp>
          <p:nvSpPr>
            <p:cNvPr id="157725" name="Text Box 29"/>
            <p:cNvSpPr txBox="1">
              <a:spLocks noChangeArrowheads="1"/>
            </p:cNvSpPr>
            <p:nvPr/>
          </p:nvSpPr>
          <p:spPr bwMode="auto">
            <a:xfrm>
              <a:off x="3334" y="2659"/>
              <a:ext cx="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cs typeface="Times New Roman" charset="0"/>
                </a:rPr>
                <a:t>Ω</a:t>
              </a:r>
              <a:r>
                <a:rPr lang="da-DK" dirty="0">
                  <a:cs typeface="Times New Roman" charset="0"/>
                </a:rPr>
                <a:t>r</a:t>
              </a:r>
              <a:endParaRPr lang="el-GR" dirty="0">
                <a:cs typeface="Times New Roman" charset="0"/>
              </a:endParaRPr>
            </a:p>
          </p:txBody>
        </p:sp>
        <p:sp>
          <p:nvSpPr>
            <p:cNvPr id="157726" name="Text Box 30"/>
            <p:cNvSpPr txBox="1">
              <a:spLocks noChangeArrowheads="1"/>
            </p:cNvSpPr>
            <p:nvPr/>
          </p:nvSpPr>
          <p:spPr bwMode="auto">
            <a:xfrm>
              <a:off x="3216" y="1522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dirty="0"/>
                <a:t>V</a:t>
              </a:r>
              <a:r>
                <a:rPr lang="da-DK" baseline="-25000" dirty="0"/>
                <a:t>rel</a:t>
              </a:r>
            </a:p>
          </p:txBody>
        </p:sp>
        <p:sp>
          <p:nvSpPr>
            <p:cNvPr id="157727" name="Text Box 31"/>
            <p:cNvSpPr txBox="1">
              <a:spLocks noChangeArrowheads="1"/>
            </p:cNvSpPr>
            <p:nvPr/>
          </p:nvSpPr>
          <p:spPr bwMode="auto">
            <a:xfrm>
              <a:off x="1286" y="1837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cs typeface="Times New Roman" charset="0"/>
                </a:rPr>
                <a:t>φ</a:t>
              </a:r>
            </a:p>
          </p:txBody>
        </p:sp>
        <p:sp>
          <p:nvSpPr>
            <p:cNvPr id="157728" name="Text Box 32"/>
            <p:cNvSpPr txBox="1">
              <a:spLocks noChangeArrowheads="1"/>
            </p:cNvSpPr>
            <p:nvPr/>
          </p:nvSpPr>
          <p:spPr bwMode="auto">
            <a:xfrm>
              <a:off x="4481" y="1252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cs typeface="Times New Roman" charset="0"/>
                </a:rPr>
                <a:t>φ</a:t>
              </a:r>
              <a:r>
                <a:rPr lang="da-DK" baseline="-25000" dirty="0">
                  <a:cs typeface="Times New Roman" charset="0"/>
                </a:rPr>
                <a:t>1</a:t>
              </a:r>
              <a:endParaRPr lang="el-GR" baseline="-25000" dirty="0">
                <a:cs typeface="Times New Roman" charset="0"/>
              </a:endParaRPr>
            </a:p>
          </p:txBody>
        </p:sp>
        <p:sp>
          <p:nvSpPr>
            <p:cNvPr id="157729" name="Line 33"/>
            <p:cNvSpPr>
              <a:spLocks noChangeShapeType="1"/>
            </p:cNvSpPr>
            <p:nvPr/>
          </p:nvSpPr>
          <p:spPr bwMode="auto">
            <a:xfrm flipH="1">
              <a:off x="4436" y="1522"/>
              <a:ext cx="135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Arc 34"/>
            <p:cNvSpPr>
              <a:spLocks/>
            </p:cNvSpPr>
            <p:nvPr/>
          </p:nvSpPr>
          <p:spPr bwMode="auto">
            <a:xfrm flipV="1">
              <a:off x="4391" y="1747"/>
              <a:ext cx="135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1" name="Text Box 35"/>
            <p:cNvSpPr txBox="1">
              <a:spLocks noChangeArrowheads="1"/>
            </p:cNvSpPr>
            <p:nvPr/>
          </p:nvSpPr>
          <p:spPr bwMode="auto">
            <a:xfrm>
              <a:off x="1466" y="1657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b="1" dirty="0"/>
                <a:t>L</a:t>
              </a:r>
            </a:p>
          </p:txBody>
        </p:sp>
        <p:sp>
          <p:nvSpPr>
            <p:cNvPr id="157732" name="Text Box 36"/>
            <p:cNvSpPr txBox="1">
              <a:spLocks noChangeArrowheads="1"/>
            </p:cNvSpPr>
            <p:nvPr/>
          </p:nvSpPr>
          <p:spPr bwMode="auto">
            <a:xfrm>
              <a:off x="1286" y="2287"/>
              <a:ext cx="4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dirty="0"/>
                <a:t>F</a:t>
              </a:r>
              <a:r>
                <a:rPr lang="da-DK" baseline="-25000" dirty="0"/>
                <a:t>tan</a:t>
              </a:r>
            </a:p>
          </p:txBody>
        </p:sp>
        <p:sp>
          <p:nvSpPr>
            <p:cNvPr id="157733" name="Text Box 37"/>
            <p:cNvSpPr txBox="1">
              <a:spLocks noChangeArrowheads="1"/>
            </p:cNvSpPr>
            <p:nvPr/>
          </p:nvSpPr>
          <p:spPr bwMode="auto">
            <a:xfrm>
              <a:off x="971" y="1792"/>
              <a:ext cx="4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dirty="0"/>
                <a:t>F</a:t>
              </a:r>
              <a:r>
                <a:rPr lang="da-DK" baseline="-25000" dirty="0"/>
                <a:t>ax</a:t>
              </a:r>
            </a:p>
          </p:txBody>
        </p:sp>
      </p:grpSp>
      <p:graphicFrame>
        <p:nvGraphicFramePr>
          <p:cNvPr id="157735" name="Object 39"/>
          <p:cNvGraphicFramePr>
            <a:graphicFrameLocks noChangeAspect="1"/>
          </p:cNvGraphicFramePr>
          <p:nvPr/>
        </p:nvGraphicFramePr>
        <p:xfrm>
          <a:off x="2428860" y="1214422"/>
          <a:ext cx="3382750" cy="698496"/>
        </p:xfrm>
        <a:graphic>
          <a:graphicData uri="http://schemas.openxmlformats.org/presentationml/2006/ole">
            <p:oleObj spid="_x0000_s132098" name="Equation" r:id="rId5" imgW="1104840" imgH="228600" progId="Equation.3">
              <p:embed/>
            </p:oleObj>
          </a:graphicData>
        </a:graphic>
      </p:graphicFrame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215206" y="3143248"/>
            <a:ext cx="57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dirty="0" smtClean="0"/>
              <a:t>V</a:t>
            </a:r>
            <a:r>
              <a:rPr lang="da-DK" baseline="-25000" dirty="0"/>
              <a:t>o</a:t>
            </a: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1428728" y="3071810"/>
            <a:ext cx="3143272" cy="1785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Arc 22"/>
          <p:cNvSpPr>
            <a:spLocks/>
          </p:cNvSpPr>
          <p:nvPr/>
        </p:nvSpPr>
        <p:spPr bwMode="auto">
          <a:xfrm>
            <a:off x="4071934" y="3357562"/>
            <a:ext cx="174598" cy="79850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453"/>
              <a:gd name="T2" fmla="*/ 20484 w 21600"/>
              <a:gd name="T3" fmla="*/ 28453 h 28453"/>
              <a:gd name="T4" fmla="*/ 0 w 21600"/>
              <a:gd name="T5" fmla="*/ 21600 h 28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45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29"/>
                  <a:pt x="21223" y="26243"/>
                  <a:pt x="20484" y="28453"/>
                </a:cubicBezTo>
              </a:path>
              <a:path w="21600" h="2845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29"/>
                  <a:pt x="21223" y="26243"/>
                  <a:pt x="20484" y="2845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3286116" y="2928934"/>
            <a:ext cx="85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dirty="0" smtClean="0">
                <a:cs typeface="Times New Roman" charset="0"/>
              </a:rPr>
              <a:t>Pitch</a:t>
            </a:r>
            <a:endParaRPr lang="el-GR" dirty="0">
              <a:cs typeface="Times New Roman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3714745" y="3357561"/>
            <a:ext cx="428628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7286644" y="3929066"/>
            <a:ext cx="164307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da-DK" sz="2000" b="1" dirty="0" smtClean="0">
                <a:solidFill>
                  <a:srgbClr val="990000"/>
                </a:solidFill>
                <a:latin typeface="Frutiger 47LightCn" pitchFamily="34" charset="0"/>
              </a:rPr>
              <a:t>Rotorplan</a:t>
            </a:r>
            <a:endParaRPr lang="en-GB" sz="2000" b="1" dirty="0">
              <a:solidFill>
                <a:srgbClr val="990000"/>
              </a:solidFill>
              <a:latin typeface="Frutiger 47LightCn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0825" y="379413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noProof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Vinkler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171844" y="5829320"/>
            <a:ext cx="590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dirty="0"/>
              <a:t>International Towing Tank Committee (ITTC)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214422"/>
            <a:ext cx="7072362" cy="43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dtu_grey_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4900" y="6208713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6172200" y="648335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79413"/>
            <a:ext cx="8686800" cy="457200"/>
          </a:xfrm>
        </p:spPr>
        <p:txBody>
          <a:bodyPr/>
          <a:lstStyle/>
          <a:p>
            <a:r>
              <a:rPr lang="en-GB" sz="3200" b="1" dirty="0" err="1" smtClean="0">
                <a:solidFill>
                  <a:srgbClr val="990000"/>
                </a:solidFill>
                <a:latin typeface="Frutiger 57Cn" pitchFamily="34" charset="0"/>
              </a:rPr>
              <a:t>Hastigheds</a:t>
            </a:r>
            <a:r>
              <a:rPr lang="en-GB" sz="3200" b="1" dirty="0" smtClean="0">
                <a:solidFill>
                  <a:srgbClr val="990000"/>
                </a:solidFill>
                <a:latin typeface="Frutiger 57Cn" pitchFamily="34" charset="0"/>
              </a:rPr>
              <a:t> </a:t>
            </a:r>
            <a:r>
              <a:rPr lang="en-GB" sz="3200" b="1" dirty="0" err="1" smtClean="0">
                <a:solidFill>
                  <a:srgbClr val="990000"/>
                </a:solidFill>
                <a:latin typeface="Frutiger 57Cn" pitchFamily="34" charset="0"/>
              </a:rPr>
              <a:t>Trekant</a:t>
            </a:r>
            <a:r>
              <a:rPr lang="en-GB" sz="3200" b="1" dirty="0" smtClean="0">
                <a:solidFill>
                  <a:srgbClr val="990000"/>
                </a:solidFill>
                <a:latin typeface="Frutiger 57Cn" pitchFamily="34" charset="0"/>
              </a:rPr>
              <a:t> for </a:t>
            </a:r>
            <a:r>
              <a:rPr lang="en-GB" sz="3200" b="1" dirty="0" err="1" smtClean="0">
                <a:solidFill>
                  <a:srgbClr val="990000"/>
                </a:solidFill>
                <a:latin typeface="Frutiger 57Cn" pitchFamily="34" charset="0"/>
              </a:rPr>
              <a:t>Mølle</a:t>
            </a:r>
            <a:r>
              <a:rPr lang="en-GB" sz="3200" b="1" dirty="0">
                <a:solidFill>
                  <a:srgbClr val="990000"/>
                </a:solidFill>
                <a:latin typeface="Frutiger 57Cn" pitchFamily="34" charset="0"/>
              </a:rPr>
              <a:t> </a:t>
            </a:r>
            <a:r>
              <a:rPr lang="en-GB" sz="3200" b="1" dirty="0" smtClean="0">
                <a:solidFill>
                  <a:srgbClr val="990000"/>
                </a:solidFill>
                <a:latin typeface="Frutiger 57Cn" pitchFamily="34" charset="0"/>
              </a:rPr>
              <a:t>Rotor</a:t>
            </a:r>
            <a:endParaRPr lang="en-GB" dirty="0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7429520" y="2565400"/>
            <a:ext cx="0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28596" y="1916113"/>
            <a:ext cx="8135937" cy="4321175"/>
            <a:chOff x="431" y="1207"/>
            <a:chExt cx="5125" cy="2722"/>
          </a:xfrm>
        </p:grpSpPr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431" y="2432"/>
              <a:ext cx="1663" cy="333"/>
            </a:xfrm>
            <a:custGeom>
              <a:avLst/>
              <a:gdLst/>
              <a:ahLst/>
              <a:cxnLst>
                <a:cxn ang="0">
                  <a:pos x="30" y="280"/>
                </a:cxn>
                <a:cxn ang="0">
                  <a:pos x="574" y="189"/>
                </a:cxn>
                <a:cxn ang="0">
                  <a:pos x="1164" y="53"/>
                </a:cxn>
                <a:cxn ang="0">
                  <a:pos x="1481" y="7"/>
                </a:cxn>
                <a:cxn ang="0">
                  <a:pos x="1572" y="98"/>
                </a:cxn>
                <a:cxn ang="0">
                  <a:pos x="1481" y="234"/>
                </a:cxn>
                <a:cxn ang="0">
                  <a:pos x="755" y="325"/>
                </a:cxn>
                <a:cxn ang="0">
                  <a:pos x="30" y="280"/>
                </a:cxn>
              </a:cxnLst>
              <a:rect l="0" t="0" r="r" b="b"/>
              <a:pathLst>
                <a:path w="1617" h="333">
                  <a:moveTo>
                    <a:pt x="30" y="280"/>
                  </a:moveTo>
                  <a:cubicBezTo>
                    <a:pt x="0" y="257"/>
                    <a:pt x="385" y="227"/>
                    <a:pt x="574" y="189"/>
                  </a:cubicBezTo>
                  <a:cubicBezTo>
                    <a:pt x="763" y="151"/>
                    <a:pt x="1013" y="83"/>
                    <a:pt x="1164" y="53"/>
                  </a:cubicBezTo>
                  <a:cubicBezTo>
                    <a:pt x="1315" y="23"/>
                    <a:pt x="1413" y="0"/>
                    <a:pt x="1481" y="7"/>
                  </a:cubicBezTo>
                  <a:cubicBezTo>
                    <a:pt x="1549" y="14"/>
                    <a:pt x="1572" y="60"/>
                    <a:pt x="1572" y="98"/>
                  </a:cubicBezTo>
                  <a:cubicBezTo>
                    <a:pt x="1572" y="136"/>
                    <a:pt x="1617" y="196"/>
                    <a:pt x="1481" y="234"/>
                  </a:cubicBezTo>
                  <a:cubicBezTo>
                    <a:pt x="1345" y="272"/>
                    <a:pt x="997" y="317"/>
                    <a:pt x="755" y="325"/>
                  </a:cubicBezTo>
                  <a:cubicBezTo>
                    <a:pt x="513" y="333"/>
                    <a:pt x="60" y="303"/>
                    <a:pt x="30" y="2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Line 12"/>
            <p:cNvSpPr>
              <a:spLocks noChangeShapeType="1"/>
            </p:cNvSpPr>
            <p:nvPr/>
          </p:nvSpPr>
          <p:spPr bwMode="auto">
            <a:xfrm flipH="1">
              <a:off x="1701" y="1616"/>
              <a:ext cx="312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Line 13"/>
            <p:cNvSpPr>
              <a:spLocks noChangeShapeType="1"/>
            </p:cNvSpPr>
            <p:nvPr/>
          </p:nvSpPr>
          <p:spPr bwMode="auto">
            <a:xfrm>
              <a:off x="4649" y="1207"/>
              <a:ext cx="0" cy="14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Line 14"/>
            <p:cNvSpPr>
              <a:spLocks noChangeShapeType="1"/>
            </p:cNvSpPr>
            <p:nvPr/>
          </p:nvSpPr>
          <p:spPr bwMode="auto">
            <a:xfrm>
              <a:off x="1701" y="2614"/>
              <a:ext cx="29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Line 15"/>
            <p:cNvSpPr>
              <a:spLocks noChangeShapeType="1"/>
            </p:cNvSpPr>
            <p:nvPr/>
          </p:nvSpPr>
          <p:spPr bwMode="auto">
            <a:xfrm>
              <a:off x="4649" y="1207"/>
              <a:ext cx="181" cy="4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Line 17"/>
            <p:cNvSpPr>
              <a:spLocks noChangeShapeType="1"/>
            </p:cNvSpPr>
            <p:nvPr/>
          </p:nvSpPr>
          <p:spPr bwMode="auto">
            <a:xfrm>
              <a:off x="4649" y="2614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Line 18"/>
            <p:cNvSpPr>
              <a:spLocks noChangeShapeType="1"/>
            </p:cNvSpPr>
            <p:nvPr/>
          </p:nvSpPr>
          <p:spPr bwMode="auto">
            <a:xfrm>
              <a:off x="1701" y="2614"/>
              <a:ext cx="363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Line 19"/>
            <p:cNvSpPr>
              <a:spLocks noChangeShapeType="1"/>
            </p:cNvSpPr>
            <p:nvPr/>
          </p:nvSpPr>
          <p:spPr bwMode="auto">
            <a:xfrm>
              <a:off x="2064" y="2614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Line 20"/>
            <p:cNvSpPr>
              <a:spLocks noChangeShapeType="1"/>
            </p:cNvSpPr>
            <p:nvPr/>
          </p:nvSpPr>
          <p:spPr bwMode="auto">
            <a:xfrm>
              <a:off x="1701" y="261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Arc 22"/>
            <p:cNvSpPr>
              <a:spLocks/>
            </p:cNvSpPr>
            <p:nvPr/>
          </p:nvSpPr>
          <p:spPr bwMode="auto">
            <a:xfrm>
              <a:off x="2835" y="2251"/>
              <a:ext cx="136" cy="35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8453"/>
                <a:gd name="T2" fmla="*/ 20484 w 21600"/>
                <a:gd name="T3" fmla="*/ 28453 h 28453"/>
                <a:gd name="T4" fmla="*/ 0 w 21600"/>
                <a:gd name="T5" fmla="*/ 21600 h 28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45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929"/>
                    <a:pt x="21223" y="26243"/>
                    <a:pt x="20484" y="28453"/>
                  </a:cubicBezTo>
                </a:path>
                <a:path w="21600" h="2845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929"/>
                    <a:pt x="21223" y="26243"/>
                    <a:pt x="20484" y="2845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9" name="Arc 23"/>
            <p:cNvSpPr>
              <a:spLocks/>
            </p:cNvSpPr>
            <p:nvPr/>
          </p:nvSpPr>
          <p:spPr bwMode="auto">
            <a:xfrm flipH="1">
              <a:off x="1837" y="3022"/>
              <a:ext cx="227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21" name="Text Box 25"/>
            <p:cNvSpPr txBox="1">
              <a:spLocks noChangeArrowheads="1"/>
            </p:cNvSpPr>
            <p:nvPr/>
          </p:nvSpPr>
          <p:spPr bwMode="auto">
            <a:xfrm>
              <a:off x="4740" y="1253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b="1" dirty="0"/>
                <a:t>w</a:t>
              </a:r>
            </a:p>
          </p:txBody>
        </p:sp>
        <p:sp>
          <p:nvSpPr>
            <p:cNvPr id="157722" name="Text Box 26"/>
            <p:cNvSpPr txBox="1">
              <a:spLocks noChangeArrowheads="1"/>
            </p:cNvSpPr>
            <p:nvPr/>
          </p:nvSpPr>
          <p:spPr bwMode="auto">
            <a:xfrm>
              <a:off x="4649" y="2614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/>
                <a:t>w</a:t>
              </a:r>
              <a:r>
                <a:rPr lang="da-DK" baseline="-25000"/>
                <a:t>t</a:t>
              </a:r>
            </a:p>
          </p:txBody>
        </p:sp>
        <p:sp>
          <p:nvSpPr>
            <p:cNvPr id="157723" name="Text Box 27"/>
            <p:cNvSpPr txBox="1">
              <a:spLocks noChangeArrowheads="1"/>
            </p:cNvSpPr>
            <p:nvPr/>
          </p:nvSpPr>
          <p:spPr bwMode="auto">
            <a:xfrm>
              <a:off x="4876" y="197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dirty="0" smtClean="0"/>
                <a:t>V</a:t>
              </a:r>
              <a:r>
                <a:rPr lang="da-DK" baseline="-25000" dirty="0"/>
                <a:t>o</a:t>
              </a:r>
              <a:r>
                <a:rPr lang="da-DK" dirty="0" smtClean="0"/>
                <a:t>-w</a:t>
              </a:r>
              <a:r>
                <a:rPr lang="da-DK" baseline="-25000" dirty="0" smtClean="0"/>
                <a:t>ax</a:t>
              </a:r>
              <a:endParaRPr lang="da-DK" baseline="-25000" dirty="0"/>
            </a:p>
          </p:txBody>
        </p:sp>
        <p:sp>
          <p:nvSpPr>
            <p:cNvPr id="157724" name="Text Box 28"/>
            <p:cNvSpPr txBox="1">
              <a:spLocks noChangeArrowheads="1"/>
            </p:cNvSpPr>
            <p:nvPr/>
          </p:nvSpPr>
          <p:spPr bwMode="auto">
            <a:xfrm>
              <a:off x="2971" y="2235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cs typeface="Times New Roman" charset="0"/>
                </a:rPr>
                <a:t>φ</a:t>
              </a:r>
            </a:p>
          </p:txBody>
        </p:sp>
        <p:sp>
          <p:nvSpPr>
            <p:cNvPr id="157725" name="Text Box 29"/>
            <p:cNvSpPr txBox="1">
              <a:spLocks noChangeArrowheads="1"/>
            </p:cNvSpPr>
            <p:nvPr/>
          </p:nvSpPr>
          <p:spPr bwMode="auto">
            <a:xfrm>
              <a:off x="3334" y="2659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cs typeface="Times New Roman" charset="0"/>
                </a:rPr>
                <a:t>Ω</a:t>
              </a:r>
              <a:r>
                <a:rPr lang="da-DK">
                  <a:cs typeface="Times New Roman" charset="0"/>
                </a:rPr>
                <a:t>r</a:t>
              </a:r>
              <a:endParaRPr lang="el-GR">
                <a:cs typeface="Times New Roman" charset="0"/>
              </a:endParaRPr>
            </a:p>
          </p:txBody>
        </p:sp>
        <p:sp>
          <p:nvSpPr>
            <p:cNvPr id="157726" name="Text Box 30"/>
            <p:cNvSpPr txBox="1">
              <a:spLocks noChangeArrowheads="1"/>
            </p:cNvSpPr>
            <p:nvPr/>
          </p:nvSpPr>
          <p:spPr bwMode="auto">
            <a:xfrm>
              <a:off x="3288" y="1706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/>
                <a:t>V</a:t>
              </a:r>
              <a:r>
                <a:rPr lang="da-DK" baseline="-25000"/>
                <a:t>rel</a:t>
              </a:r>
            </a:p>
          </p:txBody>
        </p:sp>
        <p:sp>
          <p:nvSpPr>
            <p:cNvPr id="157727" name="Text Box 31"/>
            <p:cNvSpPr txBox="1">
              <a:spLocks noChangeArrowheads="1"/>
            </p:cNvSpPr>
            <p:nvPr/>
          </p:nvSpPr>
          <p:spPr bwMode="auto">
            <a:xfrm>
              <a:off x="1792" y="2750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cs typeface="Times New Roman" charset="0"/>
                </a:rPr>
                <a:t>φ</a:t>
              </a:r>
            </a:p>
          </p:txBody>
        </p:sp>
        <p:sp>
          <p:nvSpPr>
            <p:cNvPr id="157728" name="Text Box 32"/>
            <p:cNvSpPr txBox="1">
              <a:spLocks noChangeArrowheads="1"/>
            </p:cNvSpPr>
            <p:nvPr/>
          </p:nvSpPr>
          <p:spPr bwMode="auto">
            <a:xfrm>
              <a:off x="4332" y="1207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cs typeface="Times New Roman" charset="0"/>
                </a:rPr>
                <a:t>φ</a:t>
              </a:r>
              <a:r>
                <a:rPr lang="da-DK" baseline="-25000" dirty="0">
                  <a:cs typeface="Times New Roman" charset="0"/>
                </a:rPr>
                <a:t>1</a:t>
              </a:r>
              <a:endParaRPr lang="el-GR" baseline="-25000" dirty="0">
                <a:cs typeface="Times New Roman" charset="0"/>
              </a:endParaRPr>
            </a:p>
          </p:txBody>
        </p:sp>
        <p:sp>
          <p:nvSpPr>
            <p:cNvPr id="157729" name="Line 33"/>
            <p:cNvSpPr>
              <a:spLocks noChangeShapeType="1"/>
            </p:cNvSpPr>
            <p:nvPr/>
          </p:nvSpPr>
          <p:spPr bwMode="auto">
            <a:xfrm>
              <a:off x="4513" y="152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Arc 34"/>
            <p:cNvSpPr>
              <a:spLocks/>
            </p:cNvSpPr>
            <p:nvPr/>
          </p:nvSpPr>
          <p:spPr bwMode="auto">
            <a:xfrm flipV="1">
              <a:off x="4649" y="1434"/>
              <a:ext cx="91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31" name="Text Box 35"/>
            <p:cNvSpPr txBox="1">
              <a:spLocks noChangeArrowheads="1"/>
            </p:cNvSpPr>
            <p:nvPr/>
          </p:nvSpPr>
          <p:spPr bwMode="auto">
            <a:xfrm>
              <a:off x="1565" y="3203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b="1" dirty="0"/>
                <a:t>L</a:t>
              </a:r>
            </a:p>
          </p:txBody>
        </p:sp>
        <p:sp>
          <p:nvSpPr>
            <p:cNvPr id="157732" name="Text Box 36"/>
            <p:cNvSpPr txBox="1">
              <a:spLocks noChangeArrowheads="1"/>
            </p:cNvSpPr>
            <p:nvPr/>
          </p:nvSpPr>
          <p:spPr bwMode="auto">
            <a:xfrm>
              <a:off x="1701" y="2160"/>
              <a:ext cx="4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/>
                <a:t>F</a:t>
              </a:r>
              <a:r>
                <a:rPr lang="da-DK" baseline="-25000"/>
                <a:t>tan</a:t>
              </a:r>
            </a:p>
          </p:txBody>
        </p:sp>
        <p:sp>
          <p:nvSpPr>
            <p:cNvPr id="157733" name="Text Box 37"/>
            <p:cNvSpPr txBox="1">
              <a:spLocks noChangeArrowheads="1"/>
            </p:cNvSpPr>
            <p:nvPr/>
          </p:nvSpPr>
          <p:spPr bwMode="auto">
            <a:xfrm>
              <a:off x="2064" y="3294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/>
                <a:t>F</a:t>
              </a:r>
              <a:r>
                <a:rPr lang="da-DK" baseline="-25000"/>
                <a:t>ax</a:t>
              </a:r>
            </a:p>
          </p:txBody>
        </p:sp>
      </p:grpSp>
      <p:graphicFrame>
        <p:nvGraphicFramePr>
          <p:cNvPr id="157735" name="Object 39"/>
          <p:cNvGraphicFramePr>
            <a:graphicFrameLocks noChangeAspect="1"/>
          </p:cNvGraphicFramePr>
          <p:nvPr/>
        </p:nvGraphicFramePr>
        <p:xfrm>
          <a:off x="642910" y="1785926"/>
          <a:ext cx="3382750" cy="698496"/>
        </p:xfrm>
        <a:graphic>
          <a:graphicData uri="http://schemas.openxmlformats.org/presentationml/2006/ole">
            <p:oleObj spid="_x0000_s131074" name="Equation" r:id="rId5" imgW="1104840" imgH="228600" progId="Equation.3">
              <p:embed/>
            </p:oleObj>
          </a:graphicData>
        </a:graphic>
      </p:graphicFrame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6715140" y="2928934"/>
            <a:ext cx="57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dirty="0" smtClean="0"/>
              <a:t>V</a:t>
            </a:r>
            <a:r>
              <a:rPr lang="da-DK" baseline="-25000" dirty="0"/>
              <a:t>o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429520" y="3929066"/>
            <a:ext cx="164307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da-DK" sz="2000" b="1" dirty="0" smtClean="0">
                <a:solidFill>
                  <a:srgbClr val="990000"/>
                </a:solidFill>
                <a:latin typeface="Frutiger 47LightCn" pitchFamily="34" charset="0"/>
              </a:rPr>
              <a:t>Rotorplan</a:t>
            </a:r>
            <a:endParaRPr lang="en-GB" sz="2000" b="1" dirty="0">
              <a:solidFill>
                <a:srgbClr val="990000"/>
              </a:solidFill>
              <a:latin typeface="Frutiger 47LightCn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0825" y="379413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Reference </a:t>
            </a:r>
            <a:r>
              <a:rPr lang="en-GB" sz="3200" b="1" kern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Linje</a:t>
            </a:r>
            <a:r>
              <a:rPr lang="en-GB" sz="3200" b="1" kern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</a:t>
            </a:r>
            <a:r>
              <a:rPr lang="en-GB" sz="3200" b="1" kern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i</a:t>
            </a:r>
            <a:r>
              <a:rPr lang="en-GB" sz="3200" b="1" kern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Propeller </a:t>
            </a:r>
            <a:r>
              <a:rPr lang="en-GB" sz="3200" b="1" kern="0" dirty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B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lad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1314450"/>
            <a:ext cx="70199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171844" y="5686444"/>
            <a:ext cx="590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dirty="0"/>
              <a:t>International Towing Tank Committee (ITTC)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0825" y="379413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 57Cn" pitchFamily="34" charset="0"/>
                <a:ea typeface="+mj-ea"/>
                <a:cs typeface="+mj-cs"/>
              </a:rPr>
              <a:t>Skew Propeller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171844" y="5829320"/>
            <a:ext cx="590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dirty="0"/>
              <a:t>International Towing Tank Committee (ITTC)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966788"/>
            <a:ext cx="73437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tu_grey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484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65532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000000"/>
                </a:solidFill>
                <a:latin typeface="Frutiger 57Cn" pitchFamily="34" charset="0"/>
              </a:rPr>
              <a:t>Technical University of Denmark</a:t>
            </a:r>
          </a:p>
        </p:txBody>
      </p:sp>
      <p:pic>
        <p:nvPicPr>
          <p:cNvPr id="13" name="Picture 16" descr="dtu-mekanik-dk"/>
          <p:cNvPicPr>
            <a:picLocks noChangeAspect="1" noChangeArrowheads="1"/>
          </p:cNvPicPr>
          <p:nvPr/>
        </p:nvPicPr>
        <p:blipFill>
          <a:blip r:embed="rId4"/>
          <a:srcRect l="3029" t="46217" r="45427" b="15405"/>
          <a:stretch>
            <a:fillRect/>
          </a:stretch>
        </p:blipFill>
        <p:spPr bwMode="auto">
          <a:xfrm>
            <a:off x="76200" y="6402388"/>
            <a:ext cx="2590800" cy="37941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0825" y="379413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Rake - </a:t>
            </a:r>
            <a:r>
              <a:rPr lang="en-GB" sz="3200" b="1" kern="0" dirty="0" err="1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K</a:t>
            </a:r>
            <a:r>
              <a:rPr lang="en-GB" sz="3200" b="1" kern="0" dirty="0" err="1" smtClean="0">
                <a:solidFill>
                  <a:srgbClr val="990000"/>
                </a:solidFill>
                <a:latin typeface="Frutiger 57Cn" pitchFamily="34" charset="0"/>
                <a:ea typeface="+mj-ea"/>
                <a:cs typeface="+mj-cs"/>
              </a:rPr>
              <a:t>oning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171844" y="5829320"/>
            <a:ext cx="590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dirty="0"/>
              <a:t>International Towing Tank Committee (ITTC)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3786214" cy="237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28670"/>
            <a:ext cx="338062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11676</TotalTime>
  <Words>348</Words>
  <Application>Microsoft Office PowerPoint</Application>
  <PresentationFormat>On-screen Show (4:3)</PresentationFormat>
  <Paragraphs>120</Paragraphs>
  <Slides>17</Slides>
  <Notes>17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Equation</vt:lpstr>
      <vt:lpstr>Microsoft Equation 3.0</vt:lpstr>
      <vt:lpstr>Geometri af Vindmølle rotor og Skibspropeller</vt:lpstr>
      <vt:lpstr>Wake states – Navier Stokes – Actuator Disc</vt:lpstr>
      <vt:lpstr>Slide 3</vt:lpstr>
      <vt:lpstr>Hastigheds Trekant for Propeller Rotor</vt:lpstr>
      <vt:lpstr>Slide 5</vt:lpstr>
      <vt:lpstr>Hastigheds Trekant for Mølle Rotor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stud3</dc:creator>
  <cp:lastModifiedBy>Robert Mikkelsen</cp:lastModifiedBy>
  <cp:revision>61</cp:revision>
  <dcterms:created xsi:type="dcterms:W3CDTF">2003-08-09T18:49:32Z</dcterms:created>
  <dcterms:modified xsi:type="dcterms:W3CDTF">2009-11-12T13:19:53Z</dcterms:modified>
</cp:coreProperties>
</file>